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7" r:id="rId2"/>
    <p:sldId id="256" r:id="rId3"/>
    <p:sldId id="260" r:id="rId4"/>
    <p:sldId id="261" r:id="rId5"/>
    <p:sldId id="257" r:id="rId6"/>
    <p:sldId id="278" r:id="rId7"/>
    <p:sldId id="258" r:id="rId8"/>
    <p:sldId id="263" r:id="rId9"/>
    <p:sldId id="264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  <p:sndAc>
      <p:stSnd>
        <p:snd r:embed="rId1" name="click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49DEA2-A2FF-438F-9D79-0A2156247F88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2FD2C0-EEF9-442D-A6A4-85D873E388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ll dir="d"/>
    <p:sndAc>
      <p:stSnd>
        <p:snd r:embed="rId13" name="click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sciolosi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95288" y="333375"/>
            <a:ext cx="82073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>
                <a:latin typeface="Arial Narrow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800" b="1">
                <a:latin typeface="Arial Narrow" pitchFamily="34" charset="0"/>
                <a:ea typeface="Times New Roman" pitchFamily="18" charset="0"/>
                <a:cs typeface="Arial" charset="0"/>
              </a:rPr>
              <a:t>Benha University </a:t>
            </a:r>
            <a:endParaRPr lang="en-US" sz="180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800" b="1">
                <a:latin typeface="Arial Narrow" pitchFamily="34" charset="0"/>
                <a:ea typeface="Times New Roman" pitchFamily="18" charset="0"/>
                <a:cs typeface="Arial" charset="0"/>
              </a:rPr>
              <a:t> Faculty of Science</a:t>
            </a:r>
          </a:p>
          <a:p>
            <a:pPr eaLnBrk="0" hangingPunct="0"/>
            <a:r>
              <a:rPr lang="en-US" sz="1800" b="1">
                <a:latin typeface="Arial Narrow" pitchFamily="34" charset="0"/>
                <a:ea typeface="Times New Roman" pitchFamily="18" charset="0"/>
                <a:cs typeface="Arial" charset="0"/>
              </a:rPr>
              <a:t>Department of Zoology</a:t>
            </a:r>
          </a:p>
          <a:p>
            <a:pPr eaLnBrk="0" hangingPunct="0"/>
            <a:endParaRPr lang="en-US" b="1"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3075" name="Picture 15" descr="جامعة بنه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5" y="457200"/>
            <a:ext cx="1481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19400" y="4724400"/>
            <a:ext cx="5410200" cy="1569660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ar-EG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إعداد :  د. دعاء صبرى إبراهيم</a:t>
            </a:r>
          </a:p>
          <a:p>
            <a:pPr algn="r">
              <a:defRPr/>
            </a:pPr>
            <a:r>
              <a:rPr lang="ar-EG" sz="3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مدرس بقسم علم الحيوان </a:t>
            </a:r>
          </a:p>
          <a:p>
            <a:pPr algn="r">
              <a:defRPr/>
            </a:pP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2895600"/>
            <a:ext cx="437010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/>
              <a:t>Trematoda</a:t>
            </a:r>
            <a:endParaRPr lang="en-US" sz="6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Reproductive </a:t>
            </a:r>
            <a:r>
              <a:rPr lang="en-US" sz="36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systemn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4" descr="~AUT0057"/>
          <p:cNvPicPr>
            <a:picLocks/>
          </p:cNvPicPr>
          <p:nvPr/>
        </p:nvPicPr>
        <p:blipFill>
          <a:blip r:embed="rId3" cstate="print"/>
          <a:srcRect l="6225" t="8033" r="12251" b="20589"/>
          <a:stretch>
            <a:fillRect/>
          </a:stretch>
        </p:blipFill>
        <p:spPr bwMode="auto">
          <a:xfrm>
            <a:off x="2133600" y="13716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resentation, images 1st yearمذكرة\صور مذكرة اولى\6-0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29584" r="22518" b="14412"/>
          <a:stretch>
            <a:fillRect/>
          </a:stretch>
        </p:blipFill>
        <p:spPr bwMode="auto">
          <a:xfrm>
            <a:off x="2247072" y="1600200"/>
            <a:ext cx="4306128" cy="48006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Life cycle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, images 1st yearمذكرة\صور مذكرة اولى\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79879"/>
            <a:ext cx="3048000" cy="2153921"/>
          </a:xfrm>
          <a:prstGeom prst="rect">
            <a:avLst/>
          </a:prstGeom>
          <a:noFill/>
        </p:spPr>
      </p:pic>
      <p:pic>
        <p:nvPicPr>
          <p:cNvPr id="1027" name="Picture 3" descr="D:\presentation, images 1st yearمذكرة\صور مذكرة اولى\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57454"/>
            <a:ext cx="2295526" cy="296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Limnaea</a:t>
            </a:r>
            <a:r>
              <a:rPr lang="en-US" b="1" dirty="0" smtClean="0"/>
              <a:t> shell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64820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Cercaria</a:t>
            </a:r>
            <a:r>
              <a:rPr lang="en-US" b="1" dirty="0" smtClean="0"/>
              <a:t> of </a:t>
            </a:r>
            <a:r>
              <a:rPr lang="en-US" b="1" i="1" dirty="0" err="1" smtClean="0"/>
              <a:t>Fasciola</a:t>
            </a:r>
            <a:r>
              <a:rPr lang="en-US" b="1" i="1" dirty="0" smtClean="0"/>
              <a:t> </a:t>
            </a:r>
            <a:endParaRPr lang="en-US" b="1" i="1" dirty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83058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Kingdom: </a:t>
            </a:r>
            <a:r>
              <a:rPr lang="en-US" sz="2400" dirty="0" err="1" smtClean="0"/>
              <a:t>Animalia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Subkingdom: </a:t>
            </a:r>
            <a:r>
              <a:rPr lang="en-US" sz="2400" dirty="0" err="1" smtClean="0"/>
              <a:t>Metazoa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Phylum: </a:t>
            </a:r>
            <a:r>
              <a:rPr lang="en-US" sz="2400" dirty="0" err="1" smtClean="0"/>
              <a:t>Platyhelminthes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Class: </a:t>
            </a:r>
            <a:r>
              <a:rPr lang="en-US" sz="2400" dirty="0" err="1" smtClean="0"/>
              <a:t>Trematoda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Order: </a:t>
            </a:r>
            <a:r>
              <a:rPr lang="en-US" sz="2400" dirty="0" err="1" smtClean="0"/>
              <a:t>Digenea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e.g.: </a:t>
            </a:r>
            <a:r>
              <a:rPr lang="en-US" sz="2400" u="sng" dirty="0" err="1" smtClean="0"/>
              <a:t>Schistosoma</a:t>
            </a:r>
            <a:r>
              <a:rPr lang="en-US" sz="2400" u="sng" dirty="0" smtClean="0"/>
              <a:t> </a:t>
            </a:r>
            <a:r>
              <a:rPr lang="en-US" sz="22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22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22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      </a:t>
            </a:r>
            <a:endParaRPr lang="en-US" sz="2200" dirty="0"/>
          </a:p>
        </p:txBody>
      </p:sp>
      <p:pic>
        <p:nvPicPr>
          <p:cNvPr id="9218" name="Picture 2" descr="D:\presentation, images 1st yearمذكرة\صور مذكرة اولى\_46059775_w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2857989" cy="3566160"/>
          </a:xfrm>
          <a:prstGeom prst="rect">
            <a:avLst/>
          </a:prstGeom>
          <a:noFill/>
        </p:spPr>
      </p:pic>
      <p:pic>
        <p:nvPicPr>
          <p:cNvPr id="9220" name="Picture 4" descr="D:\presentation, images 1st yearمذكرة\صور مذكرة اولى\sjapom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971800"/>
            <a:ext cx="4546268" cy="3566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Digestive system and nutrition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The alimentary canal starts with a small </a:t>
            </a:r>
            <a:r>
              <a:rPr lang="en-US" dirty="0" err="1" smtClean="0"/>
              <a:t>buccal</a:t>
            </a:r>
            <a:r>
              <a:rPr lang="en-US" dirty="0" smtClean="0"/>
              <a:t> cavity which leads into a thin </a:t>
            </a:r>
            <a:r>
              <a:rPr lang="en-US" dirty="0" err="1" smtClean="0"/>
              <a:t>oesophagus</a:t>
            </a:r>
            <a:r>
              <a:rPr lang="en-US" dirty="0" smtClean="0"/>
              <a:t> surrounded by an </a:t>
            </a:r>
            <a:r>
              <a:rPr lang="en-US" dirty="0" err="1" smtClean="0"/>
              <a:t>oesophageal</a:t>
            </a:r>
            <a:r>
              <a:rPr lang="en-US" dirty="0" smtClean="0"/>
              <a:t> gland. The </a:t>
            </a:r>
            <a:r>
              <a:rPr lang="en-US" dirty="0" err="1" smtClean="0"/>
              <a:t>oesophagus</a:t>
            </a:r>
            <a:r>
              <a:rPr lang="en-US" dirty="0" smtClean="0"/>
              <a:t> leads to the intestine which divides in front of the ventral sucker into two intestinal </a:t>
            </a:r>
            <a:r>
              <a:rPr lang="en-US" dirty="0" err="1" smtClean="0"/>
              <a:t>caeca</a:t>
            </a:r>
            <a:r>
              <a:rPr lang="en-US" dirty="0" smtClean="0"/>
              <a:t>, but these reunite to form a single sinuous common </a:t>
            </a:r>
            <a:r>
              <a:rPr lang="en-US" dirty="0" err="1" smtClean="0"/>
              <a:t>caecum</a:t>
            </a:r>
            <a:r>
              <a:rPr lang="en-US" dirty="0" smtClean="0"/>
              <a:t>.</a:t>
            </a:r>
            <a:endParaRPr lang="ar-E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ar-EG"/>
          </a:p>
        </p:txBody>
      </p:sp>
      <p:pic>
        <p:nvPicPr>
          <p:cNvPr id="10243" name="Picture 3" descr="C:\Users\United\Desktop\7-0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27198" t="7390" r="18300" b="63920"/>
          <a:stretch>
            <a:fillRect/>
          </a:stretch>
        </p:blipFill>
        <p:spPr bwMode="auto">
          <a:xfrm>
            <a:off x="5029200" y="1905000"/>
            <a:ext cx="3370809" cy="3931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Respiration, Excretory, Nervous and Muscular Systems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/>
              <a:t>Excretory, nervous and muscular systems</a:t>
            </a:r>
            <a:r>
              <a:rPr lang="en-US" b="1" dirty="0" smtClean="0"/>
              <a:t>: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dirty="0" smtClean="0"/>
              <a:t>These systems are similar to those of </a:t>
            </a:r>
            <a:r>
              <a:rPr lang="en-US" i="1" dirty="0" err="1" smtClean="0"/>
              <a:t>Fasciola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b="1" u="sng" dirty="0" smtClean="0"/>
              <a:t>Respiration</a:t>
            </a:r>
            <a:r>
              <a:rPr lang="en-US" b="1" dirty="0" smtClean="0"/>
              <a:t>:</a:t>
            </a:r>
            <a:endParaRPr lang="en-US" dirty="0" smtClean="0"/>
          </a:p>
          <a:p>
            <a:pPr algn="l"/>
            <a:r>
              <a:rPr lang="en-US" dirty="0" smtClean="0"/>
              <a:t>       Like the liver flukes, </a:t>
            </a:r>
            <a:r>
              <a:rPr lang="en-US" dirty="0" err="1" smtClean="0"/>
              <a:t>schistosomes</a:t>
            </a:r>
            <a:r>
              <a:rPr lang="en-US" dirty="0" smtClean="0"/>
              <a:t> have no specialized system for respiration. Although they live in the blood where the oxygen tension is relatively high, respiration appears to be largely anaerobic</a:t>
            </a:r>
            <a:endParaRPr lang="ar-EG" dirty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Reproductive </a:t>
            </a:r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r="1007" b="50783"/>
          <a:stretch>
            <a:fillRect/>
          </a:stretch>
        </p:blipFill>
        <p:spPr bwMode="auto">
          <a:xfrm>
            <a:off x="1219200" y="12192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Life cycle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nited\Desktop\7-0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5651" t="39558" r="15764" b="14363"/>
          <a:stretch>
            <a:fillRect/>
          </a:stretch>
        </p:blipFill>
        <p:spPr bwMode="auto">
          <a:xfrm>
            <a:off x="1905000" y="1813560"/>
            <a:ext cx="5455348" cy="4663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esentation, images 1st yearمذكرة\صور مذكرة اولى\7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2327131" cy="2381250"/>
          </a:xfrm>
          <a:prstGeom prst="rect">
            <a:avLst/>
          </a:prstGeom>
          <a:noFill/>
        </p:spPr>
      </p:pic>
      <p:pic>
        <p:nvPicPr>
          <p:cNvPr id="3075" name="Picture 3" descr="D:\presentation, images 1st yearمذكرة\صور مذكرة اولى\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905000"/>
            <a:ext cx="2800350" cy="2362200"/>
          </a:xfrm>
          <a:prstGeom prst="rect">
            <a:avLst/>
          </a:prstGeom>
          <a:noFill/>
        </p:spPr>
      </p:pic>
      <p:pic>
        <p:nvPicPr>
          <p:cNvPr id="3076" name="Picture 4" descr="D:\presentation, images 1st yearمذكرة\صور مذكرة اولى\cercaria_57508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334000" y="2819401"/>
            <a:ext cx="3733802" cy="1905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449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Bulinus</a:t>
            </a:r>
            <a:r>
              <a:rPr lang="en-US" b="1" dirty="0" smtClean="0"/>
              <a:t> shell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495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Biomphalaria</a:t>
            </a:r>
            <a:r>
              <a:rPr lang="en-US" b="1" i="1" dirty="0" smtClean="0"/>
              <a:t> </a:t>
            </a:r>
            <a:r>
              <a:rPr lang="en-US" b="1" dirty="0" smtClean="0"/>
              <a:t>shell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802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Schistosoma</a:t>
            </a:r>
            <a:r>
              <a:rPr lang="en-US" b="1" i="1" dirty="0" smtClean="0"/>
              <a:t> </a:t>
            </a:r>
            <a:r>
              <a:rPr lang="en-US" b="1" dirty="0" err="1" smtClean="0"/>
              <a:t>cercarea</a:t>
            </a:r>
            <a:endParaRPr lang="en-US" b="1" dirty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nited\Desktop\thank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255" y="1447800"/>
            <a:ext cx="8352545" cy="3946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   Phylum: </a:t>
            </a:r>
            <a:r>
              <a:rPr lang="en-US" sz="4400" dirty="0" err="1" smtClean="0"/>
              <a:t>Platyhelminthes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29200"/>
            <a:ext cx="7854696" cy="1447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     The </a:t>
            </a:r>
            <a:r>
              <a:rPr lang="en-US" sz="2400" b="1" dirty="0" err="1" smtClean="0">
                <a:solidFill>
                  <a:schemeClr val="bg1"/>
                </a:solidFill>
              </a:rPr>
              <a:t>Platyhelminthes</a:t>
            </a:r>
            <a:r>
              <a:rPr lang="en-US" sz="2400" b="1" dirty="0" smtClean="0">
                <a:solidFill>
                  <a:schemeClr val="bg1"/>
                </a:solidFill>
              </a:rPr>
              <a:t> or flat-worms are the lowest </a:t>
            </a:r>
            <a:r>
              <a:rPr lang="en-US" sz="2400" b="1" dirty="0" err="1" smtClean="0">
                <a:solidFill>
                  <a:schemeClr val="bg1"/>
                </a:solidFill>
              </a:rPr>
              <a:t>triploblastic</a:t>
            </a:r>
            <a:r>
              <a:rPr lang="en-US" sz="2400" b="1" dirty="0" smtClean="0">
                <a:solidFill>
                  <a:schemeClr val="bg1"/>
                </a:solidFill>
              </a:rPr>
              <a:t> animals and the first to develop distinct organs and systems.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presentation, images 1st yearمذكرة\صور مذكرة اولى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07834" y="2767926"/>
            <a:ext cx="2731691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presentation, images 1st yearمذكرة\صور مذكرة اولى\_46059775_worm.jpg"/>
          <p:cNvPicPr>
            <a:picLocks noChangeAspect="1" noChangeArrowheads="1"/>
          </p:cNvPicPr>
          <p:nvPr/>
        </p:nvPicPr>
        <p:blipFill>
          <a:blip r:embed="rId4"/>
          <a:srcRect r="7522"/>
          <a:stretch>
            <a:fillRect/>
          </a:stretch>
        </p:blipFill>
        <p:spPr bwMode="auto">
          <a:xfrm>
            <a:off x="3761801" y="2164080"/>
            <a:ext cx="16028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presentation, images 1st yearمذكرة\صور مذكرة اولى\69.bmp"/>
          <p:cNvPicPr>
            <a:picLocks noChangeAspect="1" noChangeArrowheads="1"/>
          </p:cNvPicPr>
          <p:nvPr/>
        </p:nvPicPr>
        <p:blipFill>
          <a:blip r:embed="rId5" cstate="print"/>
          <a:srcRect l="16050" t="7813" r="8953"/>
          <a:stretch>
            <a:fillRect/>
          </a:stretch>
        </p:blipFill>
        <p:spPr bwMode="auto">
          <a:xfrm>
            <a:off x="5562599" y="2164080"/>
            <a:ext cx="165100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Characters of </a:t>
            </a:r>
            <a:r>
              <a:rPr lang="en-US" sz="36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Platyhelminthes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Autofit/>
          </a:bodyPr>
          <a:lstStyle/>
          <a:p>
            <a:pPr lvl="0" algn="l" rtl="0"/>
            <a:r>
              <a:rPr lang="en-US" sz="2200" b="1" u="sng" dirty="0" smtClean="0"/>
              <a:t>Habitat</a:t>
            </a:r>
            <a:r>
              <a:rPr lang="en-US" sz="2200" b="1" dirty="0" smtClean="0"/>
              <a:t>: Most </a:t>
            </a:r>
            <a:r>
              <a:rPr lang="en-US" sz="2200" b="1" dirty="0" err="1" smtClean="0"/>
              <a:t>Platyhelminthes</a:t>
            </a:r>
            <a:r>
              <a:rPr lang="en-US" sz="2200" b="1" dirty="0" smtClean="0"/>
              <a:t> are parasites on other animals </a:t>
            </a:r>
            <a:r>
              <a:rPr lang="en-US" sz="2200" b="1" dirty="0" smtClean="0"/>
              <a:t>, only </a:t>
            </a:r>
            <a:r>
              <a:rPr lang="en-US" sz="2200" b="1" dirty="0" smtClean="0"/>
              <a:t>the </a:t>
            </a:r>
            <a:r>
              <a:rPr lang="en-US" sz="2200" b="1" dirty="0" err="1" smtClean="0"/>
              <a:t>Turbellarians</a:t>
            </a:r>
            <a:r>
              <a:rPr lang="en-US" sz="2200" b="1" dirty="0" smtClean="0"/>
              <a:t> are mostly free-living. </a:t>
            </a:r>
            <a:endParaRPr lang="en-US" sz="2200" b="1" dirty="0" smtClean="0"/>
          </a:p>
          <a:p>
            <a:pPr lvl="0" algn="l" rtl="0">
              <a:buNone/>
            </a:pPr>
            <a:endParaRPr lang="en-US" sz="2200" b="1" dirty="0" smtClean="0"/>
          </a:p>
          <a:p>
            <a:pPr lvl="0" algn="l" rtl="0"/>
            <a:r>
              <a:rPr lang="en-US" sz="2200" b="1" u="sng" dirty="0" smtClean="0"/>
              <a:t>Body shape</a:t>
            </a:r>
            <a:r>
              <a:rPr lang="en-US" sz="2200" b="1" dirty="0" smtClean="0"/>
              <a:t>: Mostly worm like, generally </a:t>
            </a:r>
            <a:r>
              <a:rPr lang="en-US" sz="2200" b="1" dirty="0" err="1" smtClean="0"/>
              <a:t>dorsoventrally</a:t>
            </a:r>
            <a:r>
              <a:rPr lang="en-US" sz="2200" b="1" dirty="0" smtClean="0"/>
              <a:t> flattened and bilaterally symmetrical</a:t>
            </a:r>
            <a:r>
              <a:rPr lang="en-US" sz="2200" b="1" dirty="0" smtClean="0"/>
              <a:t>.</a:t>
            </a:r>
          </a:p>
          <a:p>
            <a:pPr lvl="0" algn="l" rtl="0">
              <a:buNone/>
            </a:pPr>
            <a:endParaRPr lang="en-US" sz="2200" b="1" dirty="0" smtClean="0"/>
          </a:p>
          <a:p>
            <a:pPr lvl="0" algn="l" rtl="0"/>
            <a:r>
              <a:rPr lang="en-US" sz="2200" b="1" u="sng" dirty="0" smtClean="0"/>
              <a:t>Structure</a:t>
            </a:r>
            <a:r>
              <a:rPr lang="en-US" sz="2200" b="1" dirty="0" smtClean="0"/>
              <a:t>: Body is </a:t>
            </a:r>
            <a:r>
              <a:rPr lang="en-US" sz="2200" b="1" dirty="0" err="1" smtClean="0"/>
              <a:t>triploblastic</a:t>
            </a:r>
            <a:r>
              <a:rPr lang="en-US" sz="2200" b="1" dirty="0" smtClean="0"/>
              <a:t> (having 3 layers of tissues) with organs and organelles and </a:t>
            </a:r>
            <a:r>
              <a:rPr lang="en-US" sz="2200" b="1" dirty="0" err="1" smtClean="0"/>
              <a:t>acoelomate</a:t>
            </a:r>
            <a:r>
              <a:rPr lang="en-US" sz="2200" b="1" dirty="0" smtClean="0"/>
              <a:t> (The space between the body wall and gut are filled with parenchyma composed of loose cell masses</a:t>
            </a:r>
            <a:r>
              <a:rPr lang="en-US" sz="2200" b="1" dirty="0" smtClean="0"/>
              <a:t>.).</a:t>
            </a:r>
          </a:p>
          <a:p>
            <a:pPr lvl="0" algn="l" rtl="0"/>
            <a:endParaRPr lang="en-US" sz="2200" b="1" dirty="0" smtClean="0"/>
          </a:p>
          <a:p>
            <a:pPr algn="l" rtl="0"/>
            <a:r>
              <a:rPr lang="en-US" sz="2200" b="1" u="sng" dirty="0" smtClean="0"/>
              <a:t>Digestive system</a:t>
            </a:r>
            <a:r>
              <a:rPr lang="en-US" sz="2200" b="1" dirty="0" smtClean="0"/>
              <a:t>: When present, it consists of  a blind gut (i.e. it has a </a:t>
            </a:r>
            <a:r>
              <a:rPr lang="en-US" sz="2200" b="1" dirty="0" smtClean="0"/>
              <a:t>mouth </a:t>
            </a:r>
            <a:r>
              <a:rPr lang="en-US" sz="2200" b="1" dirty="0" smtClean="0"/>
              <a:t>but no anus), therefore the digestive waste products were excreted through the mouths.</a:t>
            </a:r>
          </a:p>
          <a:p>
            <a:pPr lvl="0" algn="l" rtl="0"/>
            <a:endParaRPr lang="en-US" sz="2400" b="1" dirty="0" smtClean="0"/>
          </a:p>
          <a:p>
            <a:pPr algn="l" rtl="0"/>
            <a:endParaRPr lang="en-US" sz="2000" b="1" dirty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Characters of </a:t>
            </a:r>
            <a:r>
              <a:rPr lang="en-US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Platyhelminthes</a:t>
            </a:r>
            <a:r>
              <a:rPr lang="en-US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(Cont.)</a:t>
            </a:r>
            <a:endParaRPr lang="en-US" sz="28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b="1" u="sng" dirty="0" smtClean="0"/>
              <a:t>Respiratory </a:t>
            </a:r>
            <a:r>
              <a:rPr lang="en-US" sz="2400" b="1" u="sng" dirty="0" smtClean="0"/>
              <a:t>and circulatory systems</a:t>
            </a:r>
            <a:r>
              <a:rPr lang="en-US" sz="2400" b="1" dirty="0" smtClean="0"/>
              <a:t>: They are absent. Respiration takes place by diffusion of the respiratory gases through the body surface into the surrounding medium</a:t>
            </a:r>
            <a:r>
              <a:rPr lang="en-US" sz="2400" b="1" dirty="0" smtClean="0"/>
              <a:t>.</a:t>
            </a:r>
          </a:p>
          <a:p>
            <a:pPr lvl="0" algn="l" rtl="0">
              <a:buNone/>
            </a:pPr>
            <a:endParaRPr lang="en-US" sz="2400" b="1" dirty="0" smtClean="0"/>
          </a:p>
          <a:p>
            <a:pPr lvl="0" algn="l" rtl="0"/>
            <a:r>
              <a:rPr lang="en-US" sz="2400" b="1" u="sng" dirty="0" smtClean="0"/>
              <a:t>Excretory system</a:t>
            </a:r>
            <a:r>
              <a:rPr lang="en-US" sz="2400" b="1" dirty="0" smtClean="0"/>
              <a:t>: Excretion is performed by specialized cells called flame cells. They lead into tubules which open out by one or more excretory pores. </a:t>
            </a:r>
            <a:endParaRPr lang="en-US" sz="2400" b="1" dirty="0" smtClean="0"/>
          </a:p>
          <a:p>
            <a:pPr lvl="0" algn="l" rtl="0">
              <a:buNone/>
            </a:pPr>
            <a:endParaRPr lang="en-US" sz="2400" b="1" dirty="0" smtClean="0"/>
          </a:p>
          <a:p>
            <a:pPr lvl="0" algn="l" rtl="0"/>
            <a:r>
              <a:rPr lang="en-US" sz="2400" b="1" u="sng" dirty="0" smtClean="0"/>
              <a:t>Nervous system</a:t>
            </a:r>
            <a:r>
              <a:rPr lang="en-US" sz="2400" b="1" dirty="0" smtClean="0"/>
              <a:t>: Consisting of a pair of anterior ganglia with longitudinal nerve cords connected by transverse nerves. </a:t>
            </a:r>
            <a:endParaRPr lang="en-US" sz="2400" b="1" dirty="0" smtClean="0"/>
          </a:p>
          <a:p>
            <a:pPr lvl="0" algn="l" rtl="0">
              <a:buNone/>
            </a:pPr>
            <a:endParaRPr lang="en-US" sz="2400" b="1" dirty="0" smtClean="0"/>
          </a:p>
          <a:p>
            <a:pPr lvl="0" algn="l" rtl="0"/>
            <a:r>
              <a:rPr lang="en-US" sz="2400" b="1" u="sng" dirty="0" smtClean="0"/>
              <a:t>Reproductive system</a:t>
            </a:r>
            <a:r>
              <a:rPr lang="en-US" sz="2400" b="1" dirty="0" smtClean="0"/>
              <a:t>: Both hermaphrodite and unisexual forms exist</a:t>
            </a:r>
            <a:r>
              <a:rPr lang="en-US" sz="2400" b="1" dirty="0" smtClean="0"/>
              <a:t>.</a:t>
            </a:r>
          </a:p>
          <a:p>
            <a:pPr lvl="0" algn="l" rtl="0">
              <a:buNone/>
            </a:pPr>
            <a:endParaRPr lang="en-US" sz="2400" b="1" dirty="0" smtClean="0"/>
          </a:p>
          <a:p>
            <a:pPr lvl="0" algn="l" rtl="0"/>
            <a:r>
              <a:rPr lang="en-US" sz="2400" b="1" u="sng" dirty="0" smtClean="0"/>
              <a:t>Classification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Platyhelminthes</a:t>
            </a:r>
            <a:r>
              <a:rPr lang="en-US" sz="2400" b="1" dirty="0" smtClean="0"/>
              <a:t> are classified into 3 classes; </a:t>
            </a:r>
            <a:r>
              <a:rPr lang="en-US" sz="2400" b="1" dirty="0" err="1" smtClean="0"/>
              <a:t>Turbellaria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Trematoda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Cestoda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52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Kingdom: </a:t>
            </a:r>
            <a:r>
              <a:rPr lang="en-US" sz="2400" dirty="0" err="1" smtClean="0"/>
              <a:t>Animalia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Subkingdom: </a:t>
            </a:r>
            <a:r>
              <a:rPr lang="en-US" sz="2400" dirty="0" err="1" smtClean="0"/>
              <a:t>Metazoa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Phylum: </a:t>
            </a:r>
            <a:r>
              <a:rPr lang="en-US" sz="2400" dirty="0" err="1" smtClean="0"/>
              <a:t>Platyhelminthes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Class: </a:t>
            </a:r>
            <a:r>
              <a:rPr lang="en-US" sz="2400" dirty="0" err="1" smtClean="0"/>
              <a:t>Trematoda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Order: </a:t>
            </a:r>
            <a:r>
              <a:rPr lang="en-US" sz="2400" dirty="0" err="1" smtClean="0"/>
              <a:t>Digenea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err="1" smtClean="0"/>
              <a:t>Fasciola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gigantica</a:t>
            </a:r>
            <a:endParaRPr lang="en-US" sz="2200" b="1" dirty="0">
              <a:ln>
                <a:solidFill>
                  <a:srgbClr val="0070C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448" b="1483"/>
          <a:stretch>
            <a:fillRect/>
          </a:stretch>
        </p:blipFill>
        <p:spPr bwMode="auto">
          <a:xfrm>
            <a:off x="2465592" y="2819400"/>
            <a:ext cx="2131568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nited\Desktop\imagesCACY2YSL.jpg"/>
          <p:cNvPicPr>
            <a:picLocks noChangeAspect="1" noChangeArrowheads="1"/>
          </p:cNvPicPr>
          <p:nvPr/>
        </p:nvPicPr>
        <p:blipFill>
          <a:blip r:embed="rId4"/>
          <a:srcRect r="4474" b="4167"/>
          <a:stretch>
            <a:fillRect/>
          </a:stretch>
        </p:blipFill>
        <p:spPr bwMode="auto">
          <a:xfrm>
            <a:off x="4757623" y="2819400"/>
            <a:ext cx="2024177" cy="3840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Habitat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sz="3300" dirty="0" smtClean="0"/>
              <a:t>    </a:t>
            </a:r>
            <a:r>
              <a:rPr lang="en-US" sz="3300" dirty="0" smtClean="0"/>
              <a:t>They live in the bile ducts of cattle and other mammals (primary or final host), feeding on the bile and causing the disease known as “liver rot” or </a:t>
            </a:r>
            <a:r>
              <a:rPr lang="en-US" sz="3300" u="sng" dirty="0" err="1" smtClean="0">
                <a:hlinkClick r:id="rId3" tooltip="Fasciolosis"/>
              </a:rPr>
              <a:t>fasciolosis</a:t>
            </a:r>
            <a:r>
              <a:rPr lang="en-US" sz="3300" dirty="0" smtClean="0"/>
              <a:t> as a result of the irritation caused by their surface spines; such irritation is sometimes fatal. The common species in Egypt and Africa in general is </a:t>
            </a:r>
            <a:r>
              <a:rPr lang="en-US" sz="3300" i="1" dirty="0" err="1" smtClean="0"/>
              <a:t>Fasciola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gigantica</a:t>
            </a:r>
            <a:r>
              <a:rPr lang="en-US" sz="3300" dirty="0" smtClean="0"/>
              <a:t>, which infects cattle, sheep and goats. Another species is </a:t>
            </a:r>
            <a:r>
              <a:rPr lang="en-US" sz="3300" i="1" dirty="0" smtClean="0"/>
              <a:t>F. hepatica, </a:t>
            </a:r>
            <a:r>
              <a:rPr lang="en-US" sz="3300" dirty="0" smtClean="0"/>
              <a:t>which is more common in Europe and Australia. Species of freshwater snails are the intermediate hosts (e.g. </a:t>
            </a:r>
            <a:r>
              <a:rPr lang="en-US" sz="3300" i="1" dirty="0" smtClean="0"/>
              <a:t>Galba </a:t>
            </a:r>
            <a:r>
              <a:rPr lang="en-US" sz="3300" i="1" dirty="0" err="1" smtClean="0"/>
              <a:t>truncatula</a:t>
            </a:r>
            <a:r>
              <a:rPr lang="en-US" sz="3300" i="1" dirty="0" smtClean="0"/>
              <a:t> </a:t>
            </a:r>
            <a:r>
              <a:rPr lang="en-US" sz="3300" dirty="0" smtClean="0"/>
              <a:t>for</a:t>
            </a:r>
            <a:r>
              <a:rPr lang="en-US" sz="3300" i="1" dirty="0" smtClean="0"/>
              <a:t> F. hepatica </a:t>
            </a:r>
            <a:r>
              <a:rPr lang="en-US" sz="3300" dirty="0" smtClean="0"/>
              <a:t>and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Limnaea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cailliaudi</a:t>
            </a:r>
            <a:r>
              <a:rPr lang="en-US" sz="3300" i="1" dirty="0" smtClean="0"/>
              <a:t> </a:t>
            </a:r>
            <a:r>
              <a:rPr lang="en-US" sz="3300" dirty="0" smtClean="0"/>
              <a:t>for</a:t>
            </a:r>
            <a:r>
              <a:rPr lang="en-US" sz="3300" i="1" dirty="0" smtClean="0"/>
              <a:t> F. </a:t>
            </a:r>
            <a:r>
              <a:rPr lang="en-US" sz="3300" i="1" dirty="0" err="1" smtClean="0"/>
              <a:t>gigantica</a:t>
            </a:r>
            <a:r>
              <a:rPr lang="en-US" sz="3300" dirty="0" smtClean="0"/>
              <a:t>).</a:t>
            </a:r>
          </a:p>
          <a:p>
            <a:pPr algn="l"/>
            <a:endParaRPr lang="ar-EG" dirty="0"/>
          </a:p>
        </p:txBody>
      </p:sp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Morphology</a:t>
            </a:r>
            <a:endParaRPr lang="en-US" sz="40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ntent Placeholder 4" descr="~AUT0057"/>
          <p:cNvPicPr>
            <a:picLocks noGrp="1"/>
          </p:cNvPicPr>
          <p:nvPr>
            <p:ph idx="1"/>
          </p:nvPr>
        </p:nvPicPr>
        <p:blipFill>
          <a:blip r:embed="rId3" cstate="print"/>
          <a:srcRect t="8033" r="2660"/>
          <a:stretch>
            <a:fillRect/>
          </a:stretch>
        </p:blipFill>
        <p:spPr bwMode="auto">
          <a:xfrm>
            <a:off x="2598859" y="1219200"/>
            <a:ext cx="471634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Digestive system and nutrition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D:\presentation, images 1st yearمذكرة\صور مذكرة اولى\5-1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t="55530" r="66667"/>
          <a:stretch>
            <a:fillRect/>
          </a:stretch>
        </p:blipFill>
        <p:spPr bwMode="auto">
          <a:xfrm>
            <a:off x="3352800" y="1521177"/>
            <a:ext cx="2971800" cy="4818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Excretory </a:t>
            </a:r>
            <a:r>
              <a:rPr lang="en-US" sz="3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nervous systems</a:t>
            </a:r>
            <a:endParaRPr lang="en-US" sz="36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D:\presentation, images 1st yearمذكرة\صور مذكرة اولى\5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</a:blip>
          <a:srcRect l="59765" t="50169" r="3616"/>
          <a:stretch>
            <a:fillRect/>
          </a:stretch>
        </p:blipFill>
        <p:spPr bwMode="auto">
          <a:xfrm>
            <a:off x="4038600" y="1676400"/>
            <a:ext cx="3020572" cy="463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523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Slide 1</vt:lpstr>
      <vt:lpstr>   Phylum: Platyhelminthes </vt:lpstr>
      <vt:lpstr>General Characters of Platyhelminthes</vt:lpstr>
      <vt:lpstr>General Characters of Platyhelminthes (Cont.)</vt:lpstr>
      <vt:lpstr>Kingdom: Animalia Subkingdom: Metazoa Phylum: Platyhelminthes Class: Trematoda Order: Digenea Fasciola gigantica</vt:lpstr>
      <vt:lpstr>Habitat</vt:lpstr>
      <vt:lpstr>Morphology</vt:lpstr>
      <vt:lpstr>Digestive system and nutrition</vt:lpstr>
      <vt:lpstr>Excretory and nervous systems</vt:lpstr>
      <vt:lpstr>Reproductive systemn</vt:lpstr>
      <vt:lpstr>Life cycle</vt:lpstr>
      <vt:lpstr>Slide 12</vt:lpstr>
      <vt:lpstr>Kingdom: Animalia Subkingdom: Metazoa Phylum: Platyhelminthes Class: Trematoda Order: Digenea e.g.: Schistosoma         </vt:lpstr>
      <vt:lpstr>Digestive system and nutrition</vt:lpstr>
      <vt:lpstr>Respiration, Excretory, Nervous and Muscular Systems</vt:lpstr>
      <vt:lpstr>Reproductive system</vt:lpstr>
      <vt:lpstr>Life cycle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United</dc:creator>
  <cp:lastModifiedBy>pc</cp:lastModifiedBy>
  <cp:revision>30</cp:revision>
  <dcterms:created xsi:type="dcterms:W3CDTF">2012-03-31T17:25:58Z</dcterms:created>
  <dcterms:modified xsi:type="dcterms:W3CDTF">2018-08-06T23:14:18Z</dcterms:modified>
</cp:coreProperties>
</file>