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FF46-6CF1-403E-957F-95523394F0F3}" type="datetimeFigureOut">
              <a:rPr lang="en-US" smtClean="0"/>
              <a:pPr/>
              <a:t>3/19/2014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7E678-CB7B-4198-9E03-C2AF3D633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FF46-6CF1-403E-957F-95523394F0F3}" type="datetimeFigureOut">
              <a:rPr lang="en-US" smtClean="0"/>
              <a:pPr/>
              <a:t>3/19/2014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7E678-CB7B-4198-9E03-C2AF3D633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FF46-6CF1-403E-957F-95523394F0F3}" type="datetimeFigureOut">
              <a:rPr lang="en-US" smtClean="0"/>
              <a:pPr/>
              <a:t>3/19/2014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7E678-CB7B-4198-9E03-C2AF3D63302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FF46-6CF1-403E-957F-95523394F0F3}" type="datetimeFigureOut">
              <a:rPr lang="en-US" smtClean="0"/>
              <a:pPr/>
              <a:t>3/19/2014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7E678-CB7B-4198-9E03-C2AF3D633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FF46-6CF1-403E-957F-95523394F0F3}" type="datetimeFigureOut">
              <a:rPr lang="en-US" smtClean="0"/>
              <a:pPr/>
              <a:t>3/19/2014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7E678-CB7B-4198-9E03-C2AF3D633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FF46-6CF1-403E-957F-95523394F0F3}" type="datetimeFigureOut">
              <a:rPr lang="en-US" smtClean="0"/>
              <a:pPr/>
              <a:t>3/19/2014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7E678-CB7B-4198-9E03-C2AF3D633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FF46-6CF1-403E-957F-95523394F0F3}" type="datetimeFigureOut">
              <a:rPr lang="en-US" smtClean="0"/>
              <a:pPr/>
              <a:t>3/19/2014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7E678-CB7B-4198-9E03-C2AF3D633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FF46-6CF1-403E-957F-95523394F0F3}" type="datetimeFigureOut">
              <a:rPr lang="en-US" smtClean="0"/>
              <a:pPr/>
              <a:t>3/19/2014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7E678-CB7B-4198-9E03-C2AF3D633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FF46-6CF1-403E-957F-95523394F0F3}" type="datetimeFigureOut">
              <a:rPr lang="en-US" smtClean="0"/>
              <a:pPr/>
              <a:t>3/19/2014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7E678-CB7B-4198-9E03-C2AF3D633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FF46-6CF1-403E-957F-95523394F0F3}" type="datetimeFigureOut">
              <a:rPr lang="en-US" smtClean="0"/>
              <a:pPr/>
              <a:t>3/19/2014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7E678-CB7B-4198-9E03-C2AF3D633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FF46-6CF1-403E-957F-95523394F0F3}" type="datetimeFigureOut">
              <a:rPr lang="en-US" smtClean="0"/>
              <a:pPr/>
              <a:t>3/19/2014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7E678-CB7B-4198-9E03-C2AF3D633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083FF46-6CF1-403E-957F-95523394F0F3}" type="datetimeFigureOut">
              <a:rPr lang="en-US" smtClean="0"/>
              <a:pPr/>
              <a:t>3/19/2014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557E678-CB7B-4198-9E03-C2AF3D633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 bwMode="auto">
          <a:xfrm>
            <a:off x="685800" y="1219200"/>
            <a:ext cx="7772400" cy="3124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ar-EG" sz="10700" dirty="0" smtClean="0">
                <a:solidFill>
                  <a:schemeClr val="tx1"/>
                </a:solidFill>
              </a:rPr>
              <a:t>الكربوهيدرات</a:t>
            </a:r>
            <a:r>
              <a:rPr lang="ar-EG" sz="7200" dirty="0" smtClean="0">
                <a:solidFill>
                  <a:schemeClr val="tx1"/>
                </a:solidFill>
              </a:rPr>
              <a:t/>
            </a:r>
            <a:br>
              <a:rPr lang="ar-EG" sz="7200" dirty="0" smtClean="0">
                <a:solidFill>
                  <a:schemeClr val="tx1"/>
                </a:solidFill>
              </a:rPr>
            </a:br>
            <a:r>
              <a:rPr lang="en-US" sz="7200" dirty="0" smtClean="0">
                <a:solidFill>
                  <a:schemeClr val="tx1"/>
                </a:solidFill>
              </a:rPr>
              <a:t>Carbohydrates</a:t>
            </a:r>
            <a:endParaRPr lang="en-US" sz="7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862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828800"/>
            <a:ext cx="8229600" cy="3450696"/>
          </a:xfrm>
        </p:spPr>
        <p:txBody>
          <a:bodyPr/>
          <a:lstStyle/>
          <a:p>
            <a:pPr algn="r" rtl="1"/>
            <a:r>
              <a:rPr lang="ar-EG" sz="3200" dirty="0" smtClean="0"/>
              <a:t>المستوى الطبيعي للسكر في الدم هو 70-110 مليجرام/100 مليلتر دم.</a:t>
            </a:r>
            <a:endParaRPr lang="en-US" sz="3200" dirty="0" smtClean="0"/>
          </a:p>
          <a:p>
            <a:pPr algn="r" rtl="1"/>
            <a:r>
              <a:rPr lang="ar-EG" sz="3200" dirty="0" smtClean="0"/>
              <a:t>هناك العديد من الاليات التي تعمل علي المحافظة علي مستوى السكر في الدم كما في حالات الصيام وبين الوجبات و ذلك عن طريق:-</a:t>
            </a:r>
          </a:p>
          <a:p>
            <a:pPr algn="r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62200" y="457200"/>
            <a:ext cx="4724400" cy="110947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ar-EG" b="1" dirty="0" smtClean="0"/>
              <a:t>تنظيم سكر الدم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 l="28205" t="48958" r="28205" b="29167"/>
          <a:stretch>
            <a:fillRect/>
          </a:stretch>
        </p:blipFill>
        <p:spPr bwMode="auto">
          <a:xfrm>
            <a:off x="381000" y="1066800"/>
            <a:ext cx="8505372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 l="27160" t="26836" r="27161" b="16937"/>
          <a:stretch>
            <a:fillRect/>
          </a:stretch>
        </p:blipFill>
        <p:spPr bwMode="auto">
          <a:xfrm>
            <a:off x="457201" y="533399"/>
            <a:ext cx="8399744" cy="5953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/>
          <a:srcRect l="27121" t="26042" r="26806" b="41667"/>
          <a:stretch>
            <a:fillRect/>
          </a:stretch>
        </p:blipFill>
        <p:spPr bwMode="auto">
          <a:xfrm>
            <a:off x="304800" y="762000"/>
            <a:ext cx="8517194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600200"/>
            <a:ext cx="8094133" cy="1676400"/>
          </a:xfrm>
        </p:spPr>
        <p:txBody>
          <a:bodyPr/>
          <a:lstStyle/>
          <a:p>
            <a:pPr algn="r" rtl="1"/>
            <a:r>
              <a:rPr lang="ar-EG" b="1" dirty="0" smtClean="0">
                <a:solidFill>
                  <a:srgbClr val="FFFF00"/>
                </a:solidFill>
              </a:rPr>
              <a:t>1- هرمون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ar-EG" b="1" dirty="0" smtClean="0">
                <a:solidFill>
                  <a:srgbClr val="FFFF00"/>
                </a:solidFill>
              </a:rPr>
              <a:t>البناء (هرمون</a:t>
            </a:r>
            <a:r>
              <a:rPr lang="en-US" b="1" smtClean="0">
                <a:solidFill>
                  <a:srgbClr val="FFFF00"/>
                </a:solidFill>
              </a:rPr>
              <a:t> </a:t>
            </a:r>
            <a:r>
              <a:rPr lang="ar-EG" b="1" smtClean="0">
                <a:solidFill>
                  <a:srgbClr val="FFFF00"/>
                </a:solidFill>
              </a:rPr>
              <a:t>الأنسولين</a:t>
            </a:r>
            <a:r>
              <a:rPr lang="ar-EG" b="1" dirty="0" smtClean="0">
                <a:solidFill>
                  <a:srgbClr val="FFFF00"/>
                </a:solidFill>
              </a:rPr>
              <a:t>) </a:t>
            </a:r>
            <a:r>
              <a:rPr lang="ar-EG" dirty="0" smtClean="0">
                <a:solidFill>
                  <a:srgbClr val="FFFF00"/>
                </a:solidFill>
              </a:rPr>
              <a:t>الذي تفرزة خلايا البنكرياس " </a:t>
            </a:r>
            <a:r>
              <a:rPr lang="en-US" dirty="0" smtClean="0">
                <a:solidFill>
                  <a:srgbClr val="FFFF00"/>
                </a:solidFill>
              </a:rPr>
              <a:t>β-cells of islets of </a:t>
            </a:r>
            <a:r>
              <a:rPr lang="en-US" dirty="0" err="1" smtClean="0">
                <a:solidFill>
                  <a:srgbClr val="FFFF00"/>
                </a:solidFill>
              </a:rPr>
              <a:t>langerhans</a:t>
            </a:r>
            <a:r>
              <a:rPr lang="ar-EG" dirty="0" smtClean="0">
                <a:solidFill>
                  <a:srgbClr val="FFFF00"/>
                </a:solidFill>
              </a:rPr>
              <a:t>".</a:t>
            </a:r>
            <a:endParaRPr lang="en-US" dirty="0" smtClean="0">
              <a:solidFill>
                <a:srgbClr val="FFFF00"/>
              </a:solidFill>
            </a:endParaRPr>
          </a:p>
          <a:p>
            <a:pPr algn="r" rtl="1"/>
            <a:r>
              <a:rPr lang="ar-EG" dirty="0" smtClean="0">
                <a:solidFill>
                  <a:srgbClr val="FFFF00"/>
                </a:solidFill>
              </a:rPr>
              <a:t>يبدا عمل هذا الهرمون بعد أمتصاص السكر فيقوم نتخفيض سكر الدم و ذلك عن طريق زيادة معدل الأستفادة من الجلوكوز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</a:p>
          <a:p>
            <a:pPr algn="r" rtl="1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ar-EG" b="1" dirty="0" smtClean="0"/>
              <a:t>الهرمونات التي تنظم مستوى السكر في الدم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27206" t="38542" r="26934" b="23958"/>
          <a:stretch>
            <a:fillRect/>
          </a:stretch>
        </p:blipFill>
        <p:spPr bwMode="auto">
          <a:xfrm>
            <a:off x="533400" y="3200400"/>
            <a:ext cx="8153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rect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762000"/>
            <a:ext cx="8534399" cy="5181600"/>
          </a:xfrm>
        </p:spPr>
        <p:txBody>
          <a:bodyPr>
            <a:normAutofit fontScale="92500"/>
          </a:bodyPr>
          <a:lstStyle/>
          <a:p>
            <a:pPr algn="r" rtl="1"/>
            <a:r>
              <a:rPr lang="en-US" sz="3600" dirty="0" smtClean="0">
                <a:solidFill>
                  <a:srgbClr val="FFFF00"/>
                </a:solidFill>
              </a:rPr>
              <a:t>2</a:t>
            </a:r>
            <a:r>
              <a:rPr lang="ar-EG" sz="3200" dirty="0" smtClean="0">
                <a:solidFill>
                  <a:srgbClr val="FFFF00"/>
                </a:solidFill>
              </a:rPr>
              <a:t>- </a:t>
            </a:r>
            <a:r>
              <a:rPr lang="ar-EG" sz="3200" b="1" dirty="0" smtClean="0">
                <a:solidFill>
                  <a:srgbClr val="FFFF00"/>
                </a:solidFill>
              </a:rPr>
              <a:t>هرمونات الهدم</a:t>
            </a:r>
            <a:r>
              <a:rPr lang="ar-EG" sz="3200" dirty="0" smtClean="0">
                <a:solidFill>
                  <a:srgbClr val="FFFF00"/>
                </a:solidFill>
              </a:rPr>
              <a:t> (هرمونات تعمل علي الحفاظ علي مستوي السكر في الدم بشكل معاكس تماما لتأثير الأنسولين).</a:t>
            </a:r>
            <a:endParaRPr lang="en-US" sz="3200" dirty="0" smtClean="0">
              <a:solidFill>
                <a:srgbClr val="FFFF00"/>
              </a:solidFill>
            </a:endParaRPr>
          </a:p>
          <a:p>
            <a:pPr algn="r" rtl="1"/>
            <a:r>
              <a:rPr lang="ar-EG" dirty="0" smtClean="0">
                <a:solidFill>
                  <a:schemeClr val="bg1"/>
                </a:solidFill>
              </a:rPr>
              <a:t>وهذة الهرمونات هي </a:t>
            </a:r>
            <a:endParaRPr lang="en-US" dirty="0" smtClean="0">
              <a:solidFill>
                <a:schemeClr val="bg1"/>
              </a:solidFill>
            </a:endParaRPr>
          </a:p>
          <a:p>
            <a:pPr algn="r" rtl="1"/>
            <a:r>
              <a:rPr lang="ar-EG" b="1" u="sng" dirty="0" smtClean="0">
                <a:solidFill>
                  <a:srgbClr val="FFFF00"/>
                </a:solidFill>
              </a:rPr>
              <a:t>أ-</a:t>
            </a:r>
            <a:r>
              <a:rPr lang="ar-EG" dirty="0" smtClean="0">
                <a:solidFill>
                  <a:schemeClr val="bg1"/>
                </a:solidFill>
              </a:rPr>
              <a:t> </a:t>
            </a:r>
            <a:r>
              <a:rPr lang="ar-EG" b="1" u="sng" dirty="0" smtClean="0">
                <a:solidFill>
                  <a:srgbClr val="FFFF00"/>
                </a:solidFill>
              </a:rPr>
              <a:t>هرمون الجلوكاجون </a:t>
            </a:r>
            <a:r>
              <a:rPr lang="en-US" b="1" u="sng" dirty="0" smtClean="0">
                <a:solidFill>
                  <a:srgbClr val="FFFF00"/>
                </a:solidFill>
              </a:rPr>
              <a:t>glucagon</a:t>
            </a:r>
            <a:r>
              <a:rPr lang="ar-EG" b="1" u="sng" dirty="0" smtClean="0">
                <a:solidFill>
                  <a:srgbClr val="FFFF00"/>
                </a:solidFill>
              </a:rPr>
              <a:t> </a:t>
            </a:r>
            <a:r>
              <a:rPr lang="ar-EG" b="1" dirty="0" smtClean="0">
                <a:solidFill>
                  <a:schemeClr val="bg1"/>
                </a:solidFill>
              </a:rPr>
              <a:t>الذي تفرزة خلايا البنكرياس (</a:t>
            </a:r>
            <a:r>
              <a:rPr lang="en-US" b="1" dirty="0" smtClean="0">
                <a:solidFill>
                  <a:schemeClr val="bg1"/>
                </a:solidFill>
              </a:rPr>
              <a:t>α-cell of islets of </a:t>
            </a:r>
            <a:r>
              <a:rPr lang="en-US" b="1" dirty="0" err="1" smtClean="0">
                <a:solidFill>
                  <a:schemeClr val="bg1"/>
                </a:solidFill>
              </a:rPr>
              <a:t>langerhans</a:t>
            </a:r>
            <a:r>
              <a:rPr lang="ar-EG" b="1" dirty="0" smtClean="0">
                <a:solidFill>
                  <a:schemeClr val="bg1"/>
                </a:solidFill>
              </a:rPr>
              <a:t> ).</a:t>
            </a:r>
            <a:endParaRPr lang="en-US" b="1" dirty="0" smtClean="0">
              <a:solidFill>
                <a:schemeClr val="bg1"/>
              </a:solidFill>
            </a:endParaRPr>
          </a:p>
          <a:p>
            <a:pPr algn="r" rtl="1"/>
            <a:endParaRPr lang="en-US" dirty="0" smtClean="0">
              <a:solidFill>
                <a:schemeClr val="bg1"/>
              </a:solidFill>
            </a:endParaRPr>
          </a:p>
          <a:p>
            <a:pPr algn="r" rtl="1"/>
            <a:r>
              <a:rPr lang="ar-EG" b="1" u="sng" dirty="0" smtClean="0">
                <a:solidFill>
                  <a:srgbClr val="FFFF00"/>
                </a:solidFill>
              </a:rPr>
              <a:t>ب-</a:t>
            </a:r>
            <a:r>
              <a:rPr lang="ar-EG" dirty="0" smtClean="0">
                <a:solidFill>
                  <a:schemeClr val="bg1"/>
                </a:solidFill>
              </a:rPr>
              <a:t> </a:t>
            </a:r>
            <a:r>
              <a:rPr lang="ar-EG" b="1" u="sng" dirty="0" smtClean="0">
                <a:solidFill>
                  <a:srgbClr val="FFFF00"/>
                </a:solidFill>
              </a:rPr>
              <a:t>هرمون الإبينفرين </a:t>
            </a:r>
            <a:r>
              <a:rPr lang="en-US" b="1" u="sng" dirty="0" smtClean="0">
                <a:solidFill>
                  <a:srgbClr val="FFFF00"/>
                </a:solidFill>
              </a:rPr>
              <a:t>epinephrine</a:t>
            </a:r>
            <a:r>
              <a:rPr lang="ar-EG" b="1" u="sng" dirty="0" smtClean="0">
                <a:solidFill>
                  <a:srgbClr val="FFFF00"/>
                </a:solidFill>
              </a:rPr>
              <a:t> </a:t>
            </a:r>
            <a:r>
              <a:rPr lang="ar-EG" b="1" dirty="0" smtClean="0">
                <a:solidFill>
                  <a:schemeClr val="bg1"/>
                </a:solidFill>
              </a:rPr>
              <a:t>الذي يفرزة لب الكظر </a:t>
            </a:r>
            <a:r>
              <a:rPr lang="en-US" b="1" dirty="0" smtClean="0">
                <a:solidFill>
                  <a:schemeClr val="bg1"/>
                </a:solidFill>
              </a:rPr>
              <a:t> adrenal medulla</a:t>
            </a:r>
            <a:r>
              <a:rPr lang="ar-EG" b="1" dirty="0" smtClean="0">
                <a:solidFill>
                  <a:schemeClr val="bg1"/>
                </a:solidFill>
              </a:rPr>
              <a:t>.</a:t>
            </a:r>
            <a:endParaRPr lang="en-US" b="1" dirty="0" smtClean="0">
              <a:solidFill>
                <a:schemeClr val="bg1"/>
              </a:solidFill>
            </a:endParaRPr>
          </a:p>
          <a:p>
            <a:pPr algn="r" rtl="1"/>
            <a:endParaRPr lang="en-US" dirty="0" smtClean="0">
              <a:solidFill>
                <a:schemeClr val="bg1"/>
              </a:solidFill>
            </a:endParaRPr>
          </a:p>
          <a:p>
            <a:pPr algn="r" rtl="1"/>
            <a:r>
              <a:rPr lang="ar-EG" b="1" u="sng" dirty="0" smtClean="0">
                <a:solidFill>
                  <a:srgbClr val="FFFF00"/>
                </a:solidFill>
              </a:rPr>
              <a:t>ج-هرمونات الجلوكورتيكويدات </a:t>
            </a:r>
            <a:r>
              <a:rPr lang="en-US" b="1" u="sng" dirty="0" err="1" smtClean="0">
                <a:solidFill>
                  <a:srgbClr val="FFFF00"/>
                </a:solidFill>
              </a:rPr>
              <a:t>glucocorticoids</a:t>
            </a:r>
            <a:r>
              <a:rPr lang="ar-EG" dirty="0" smtClean="0">
                <a:solidFill>
                  <a:schemeClr val="bg1"/>
                </a:solidFill>
              </a:rPr>
              <a:t> </a:t>
            </a:r>
            <a:r>
              <a:rPr lang="ar-EG" b="1" dirty="0" smtClean="0">
                <a:solidFill>
                  <a:schemeClr val="bg1"/>
                </a:solidFill>
              </a:rPr>
              <a:t>التي تفرزها قشرة الكظر </a:t>
            </a:r>
            <a:r>
              <a:rPr lang="en-US" b="1" dirty="0" smtClean="0">
                <a:solidFill>
                  <a:schemeClr val="bg1"/>
                </a:solidFill>
              </a:rPr>
              <a:t>adrenal cortex</a:t>
            </a:r>
            <a:r>
              <a:rPr lang="ar-EG" b="1" dirty="0" smtClean="0">
                <a:solidFill>
                  <a:schemeClr val="bg1"/>
                </a:solidFill>
              </a:rPr>
              <a:t>.</a:t>
            </a:r>
            <a:endParaRPr lang="en-US" b="1" dirty="0" smtClean="0">
              <a:solidFill>
                <a:schemeClr val="bg1"/>
              </a:solidFill>
            </a:endParaRPr>
          </a:p>
          <a:p>
            <a:pPr algn="r" rtl="1"/>
            <a:endParaRPr lang="en-US" dirty="0" smtClean="0">
              <a:solidFill>
                <a:schemeClr val="bg1"/>
              </a:solidFill>
            </a:endParaRPr>
          </a:p>
          <a:p>
            <a:pPr algn="r" rtl="1"/>
            <a:r>
              <a:rPr lang="ar-EG" b="1" u="sng" dirty="0" smtClean="0">
                <a:solidFill>
                  <a:srgbClr val="FFFF00"/>
                </a:solidFill>
              </a:rPr>
              <a:t>د- هرمون الثيروكسين </a:t>
            </a:r>
            <a:r>
              <a:rPr lang="en-US" b="1" u="sng" dirty="0" smtClean="0">
                <a:solidFill>
                  <a:srgbClr val="FFFF00"/>
                </a:solidFill>
              </a:rPr>
              <a:t>thyroxin</a:t>
            </a:r>
            <a:r>
              <a:rPr lang="ar-EG" dirty="0" smtClean="0">
                <a:solidFill>
                  <a:schemeClr val="bg1"/>
                </a:solidFill>
              </a:rPr>
              <a:t> </a:t>
            </a:r>
            <a:r>
              <a:rPr lang="ar-EG" b="1" dirty="0" smtClean="0">
                <a:solidFill>
                  <a:schemeClr val="bg1"/>
                </a:solidFill>
              </a:rPr>
              <a:t>الذي تفرزة الغدة الدرقية.</a:t>
            </a:r>
            <a:endParaRPr lang="en-US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447800"/>
            <a:ext cx="8382000" cy="3831696"/>
          </a:xfrm>
        </p:spPr>
        <p:txBody>
          <a:bodyPr/>
          <a:lstStyle/>
          <a:p>
            <a:pPr algn="r" rtl="1"/>
            <a:r>
              <a:rPr lang="ar-EG" sz="3200" b="1" dirty="0" smtClean="0">
                <a:solidFill>
                  <a:schemeClr val="tx1"/>
                </a:solidFill>
              </a:rPr>
              <a:t>تعمل هذة الهرمونات علي</a:t>
            </a:r>
            <a:endParaRPr lang="en-US" sz="3200" b="1" dirty="0" smtClean="0">
              <a:solidFill>
                <a:schemeClr val="tx1"/>
              </a:solidFill>
            </a:endParaRPr>
          </a:p>
          <a:p>
            <a:pPr algn="r" rtl="1"/>
            <a:r>
              <a:rPr lang="ar-EG" sz="3200" b="1" dirty="0" smtClean="0">
                <a:solidFill>
                  <a:schemeClr val="tx1"/>
                </a:solidFill>
              </a:rPr>
              <a:t>1- زيادة تحلل الجليكوجين </a:t>
            </a:r>
            <a:r>
              <a:rPr lang="en-US" sz="3200" b="1" dirty="0" err="1" smtClean="0">
                <a:solidFill>
                  <a:schemeClr val="tx1"/>
                </a:solidFill>
              </a:rPr>
              <a:t>glycogenolysis</a:t>
            </a:r>
            <a:r>
              <a:rPr lang="ar-EG" sz="3200" b="1" dirty="0" smtClean="0">
                <a:solidFill>
                  <a:schemeClr val="tx1"/>
                </a:solidFill>
              </a:rPr>
              <a:t> .</a:t>
            </a:r>
            <a:endParaRPr lang="en-US" sz="3200" b="1" dirty="0" smtClean="0">
              <a:solidFill>
                <a:schemeClr val="tx1"/>
              </a:solidFill>
            </a:endParaRPr>
          </a:p>
          <a:p>
            <a:pPr algn="r" rtl="1"/>
            <a:r>
              <a:rPr lang="ar-EG" sz="3200" b="1" dirty="0" smtClean="0">
                <a:solidFill>
                  <a:schemeClr val="tx1"/>
                </a:solidFill>
              </a:rPr>
              <a:t>2- تكوين الجلوكوز من مصادر غير كربوهيدراتية (استحداث السكر).</a:t>
            </a:r>
            <a:endParaRPr lang="en-US" sz="3200" b="1" dirty="0" smtClean="0">
              <a:solidFill>
                <a:schemeClr val="tx1"/>
              </a:solidFill>
            </a:endParaRPr>
          </a:p>
          <a:p>
            <a:pPr algn="r" rtl="1"/>
            <a:r>
              <a:rPr lang="ar-EG" sz="3200" b="1" dirty="0" smtClean="0">
                <a:solidFill>
                  <a:schemeClr val="tx1"/>
                </a:solidFill>
              </a:rPr>
              <a:t>وبالتالي يزداد مستوى السكر في الدم في فترات الصيام وبين الوجبات.</a:t>
            </a:r>
            <a:endParaRPr lang="en-US" sz="3200" b="1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2286000"/>
            <a:ext cx="8458199" cy="3886201"/>
          </a:xfrm>
        </p:spPr>
        <p:txBody>
          <a:bodyPr>
            <a:normAutofit/>
          </a:bodyPr>
          <a:lstStyle/>
          <a:p>
            <a:pPr algn="r" rtl="1"/>
            <a:r>
              <a:rPr lang="ar-EG" sz="3600" b="1" dirty="0" smtClean="0">
                <a:solidFill>
                  <a:srgbClr val="FFFF00"/>
                </a:solidFill>
              </a:rPr>
              <a:t>المصادر النباتية</a:t>
            </a:r>
            <a:endParaRPr lang="en-US" sz="3600" dirty="0" smtClean="0">
              <a:solidFill>
                <a:srgbClr val="FFFF00"/>
              </a:solidFill>
            </a:endParaRPr>
          </a:p>
          <a:p>
            <a:pPr algn="r" rtl="1"/>
            <a:r>
              <a:rPr lang="ar-EG" sz="3600" dirty="0" smtClean="0">
                <a:solidFill>
                  <a:srgbClr val="FFFF00"/>
                </a:solidFill>
              </a:rPr>
              <a:t>هي الحبوب و الخضروات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ar-EG" sz="3600" dirty="0" smtClean="0">
                <a:solidFill>
                  <a:srgbClr val="FFFF00"/>
                </a:solidFill>
              </a:rPr>
              <a:t>و الفواكة و سكر المائدة و سكر البنجر و المكسرات و الحبوب الكاملة</a:t>
            </a:r>
            <a:endParaRPr lang="en-US" sz="3600" dirty="0" smtClean="0">
              <a:solidFill>
                <a:srgbClr val="FFFF00"/>
              </a:solidFill>
            </a:endParaRPr>
          </a:p>
          <a:p>
            <a:pPr algn="r" rtl="1"/>
            <a:r>
              <a:rPr lang="ar-EG" sz="3600" b="1" dirty="0" smtClean="0">
                <a:solidFill>
                  <a:srgbClr val="FFFF00"/>
                </a:solidFill>
              </a:rPr>
              <a:t>المصادر الحيوانية</a:t>
            </a:r>
            <a:endParaRPr lang="en-US" sz="3600" dirty="0" smtClean="0">
              <a:solidFill>
                <a:srgbClr val="FFFF00"/>
              </a:solidFill>
            </a:endParaRPr>
          </a:p>
          <a:p>
            <a:pPr algn="r" rtl="1"/>
            <a:r>
              <a:rPr lang="ar-EG" sz="3600" dirty="0" smtClean="0">
                <a:solidFill>
                  <a:srgbClr val="FFFF00"/>
                </a:solidFill>
              </a:rPr>
              <a:t>سكر اللاكتوز الموجود في اللبن و عسل النحل و الجليكوجين المخزن في كبد و عضلات الحيوانات.</a:t>
            </a:r>
            <a:endParaRPr lang="en-US" sz="3600" dirty="0" smtClean="0">
              <a:solidFill>
                <a:srgbClr val="FFFF00"/>
              </a:solidFill>
            </a:endParaRPr>
          </a:p>
          <a:p>
            <a:pPr algn="r"/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6800" y="381000"/>
            <a:ext cx="6858000" cy="1252728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ar-EG" b="1" u="sng" dirty="0" smtClean="0"/>
              <a:t>المصادر الغذائية للكربوهيدرات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1" y="2286000"/>
            <a:ext cx="8458200" cy="3886199"/>
          </a:xfrm>
        </p:spPr>
        <p:txBody>
          <a:bodyPr>
            <a:normAutofit/>
          </a:bodyPr>
          <a:lstStyle/>
          <a:p>
            <a:pPr algn="r" rtl="1"/>
            <a:r>
              <a:rPr lang="ar-EG" sz="3600" dirty="0" smtClean="0">
                <a:solidFill>
                  <a:schemeClr val="tx1"/>
                </a:solidFill>
              </a:rPr>
              <a:t>يوصي عادة بتناول </a:t>
            </a:r>
            <a:r>
              <a:rPr lang="ar-EG" sz="3600" smtClean="0">
                <a:solidFill>
                  <a:schemeClr val="tx1"/>
                </a:solidFill>
              </a:rPr>
              <a:t>100 </a:t>
            </a:r>
            <a:r>
              <a:rPr lang="ar-EG" sz="3600" smtClean="0">
                <a:solidFill>
                  <a:schemeClr val="tx1"/>
                </a:solidFill>
              </a:rPr>
              <a:t>جرام </a:t>
            </a:r>
            <a:r>
              <a:rPr lang="ar-EG" sz="3600" dirty="0" smtClean="0">
                <a:solidFill>
                  <a:schemeClr val="tx1"/>
                </a:solidFill>
              </a:rPr>
              <a:t>من الكربوهيرات يوميا علي الأقل.</a:t>
            </a:r>
            <a:endParaRPr lang="en-US" sz="3600" dirty="0" smtClean="0">
              <a:solidFill>
                <a:schemeClr val="tx1"/>
              </a:solidFill>
            </a:endParaRPr>
          </a:p>
          <a:p>
            <a:pPr algn="r" rtl="1"/>
            <a:r>
              <a:rPr lang="ar-EG" sz="3600" dirty="0" smtClean="0">
                <a:solidFill>
                  <a:schemeClr val="tx1"/>
                </a:solidFill>
              </a:rPr>
              <a:t>و ان يتراوح المتناول من الكربوهيدرات ما بين 55-60% من السعرات الحرارية.</a:t>
            </a:r>
            <a:endParaRPr lang="en-US" sz="3600" dirty="0" smtClean="0">
              <a:solidFill>
                <a:schemeClr val="tx1"/>
              </a:solidFill>
            </a:endParaRPr>
          </a:p>
          <a:p>
            <a:pPr algn="r" rtl="1"/>
            <a:r>
              <a:rPr lang="ar-EG" sz="3600" dirty="0" smtClean="0">
                <a:solidFill>
                  <a:schemeClr val="tx1"/>
                </a:solidFill>
              </a:rPr>
              <a:t>و ان يتراوح المتناول من الألياف ما بين 20-30 جرام/يوميا.</a:t>
            </a:r>
            <a:endParaRPr lang="en-US" sz="3600" dirty="0" smtClean="0">
              <a:solidFill>
                <a:schemeClr val="tx1"/>
              </a:solidFill>
            </a:endParaRPr>
          </a:p>
          <a:p>
            <a:pPr algn="r"/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010400" cy="125272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EG" b="1" u="sng" dirty="0" smtClean="0"/>
              <a:t>الأحتياجات الغذائية للكربوهيدرات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1" y="1676400"/>
            <a:ext cx="8382000" cy="4449763"/>
          </a:xfrm>
        </p:spPr>
        <p:txBody>
          <a:bodyPr>
            <a:noAutofit/>
          </a:bodyPr>
          <a:lstStyle/>
          <a:p>
            <a:pPr algn="r" rtl="1"/>
            <a:r>
              <a:rPr lang="ar-EG" sz="3600" dirty="0">
                <a:solidFill>
                  <a:schemeClr val="tx1"/>
                </a:solidFill>
              </a:rPr>
              <a:t>هي مصدر اساسي للطاقة.</a:t>
            </a:r>
            <a:endParaRPr lang="en-US" sz="3600" dirty="0">
              <a:solidFill>
                <a:schemeClr val="tx1"/>
              </a:solidFill>
            </a:endParaRPr>
          </a:p>
          <a:p>
            <a:pPr algn="r" rtl="1"/>
            <a:r>
              <a:rPr lang="ar-EG" sz="3600" dirty="0">
                <a:solidFill>
                  <a:schemeClr val="tx1"/>
                </a:solidFill>
              </a:rPr>
              <a:t>مواد تتكون من الكربون والهيدروجين والأكسجين و صيغتها العامة </a:t>
            </a:r>
            <a:r>
              <a:rPr lang="en-US" sz="3600" dirty="0">
                <a:solidFill>
                  <a:schemeClr val="tx1"/>
                </a:solidFill>
              </a:rPr>
              <a:t> C</a:t>
            </a:r>
            <a:r>
              <a:rPr lang="en-US" sz="3600" baseline="-25000" dirty="0">
                <a:solidFill>
                  <a:schemeClr val="tx1"/>
                </a:solidFill>
              </a:rPr>
              <a:t>n</a:t>
            </a:r>
            <a:r>
              <a:rPr lang="en-US" sz="3600" dirty="0">
                <a:solidFill>
                  <a:schemeClr val="tx1"/>
                </a:solidFill>
              </a:rPr>
              <a:t>H</a:t>
            </a:r>
            <a:r>
              <a:rPr lang="en-US" sz="3600" baseline="-25000" dirty="0">
                <a:solidFill>
                  <a:schemeClr val="tx1"/>
                </a:solidFill>
              </a:rPr>
              <a:t>2n</a:t>
            </a:r>
            <a:r>
              <a:rPr lang="en-US" sz="3600" dirty="0">
                <a:solidFill>
                  <a:schemeClr val="tx1"/>
                </a:solidFill>
              </a:rPr>
              <a:t>O</a:t>
            </a:r>
            <a:r>
              <a:rPr lang="en-US" sz="3600" baseline="-25000" dirty="0">
                <a:solidFill>
                  <a:schemeClr val="tx1"/>
                </a:solidFill>
              </a:rPr>
              <a:t>2</a:t>
            </a:r>
            <a:r>
              <a:rPr lang="ar-EG" sz="3600" dirty="0">
                <a:solidFill>
                  <a:schemeClr val="tx1"/>
                </a:solidFill>
              </a:rPr>
              <a:t>و تحتوي علي 3-7 ذرات كربون</a:t>
            </a:r>
            <a:r>
              <a:rPr lang="en-US" sz="3600" dirty="0">
                <a:solidFill>
                  <a:schemeClr val="tx1"/>
                </a:solidFill>
              </a:rPr>
              <a:t>.</a:t>
            </a:r>
          </a:p>
          <a:p>
            <a:pPr algn="r" rtl="1"/>
            <a:r>
              <a:rPr lang="ar-EG" sz="3600" dirty="0">
                <a:solidFill>
                  <a:schemeClr val="tx1"/>
                </a:solidFill>
              </a:rPr>
              <a:t>تقوم النباتات بتصنيع الكربوهيدرات و تخزينها كمصدر للطاقة عن طريق عملية البناء الضوئي </a:t>
            </a:r>
            <a:r>
              <a:rPr lang="en-US" sz="3600" dirty="0">
                <a:solidFill>
                  <a:schemeClr val="tx1"/>
                </a:solidFill>
              </a:rPr>
              <a:t>photosynthesis </a:t>
            </a:r>
            <a:r>
              <a:rPr lang="ar-EG" sz="3600" dirty="0">
                <a:solidFill>
                  <a:schemeClr val="tx1"/>
                </a:solidFill>
              </a:rPr>
              <a:t> ومنها يقوم النبات بتصنيع الدهون والبروتينات.</a:t>
            </a:r>
            <a:endParaRPr lang="en-US" sz="3600" dirty="0">
              <a:solidFill>
                <a:schemeClr val="tx1"/>
              </a:solidFill>
            </a:endParaRPr>
          </a:p>
          <a:p>
            <a:pPr algn="r"/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EG" sz="6600" b="1" dirty="0" smtClean="0">
                <a:solidFill>
                  <a:schemeClr val="tx1"/>
                </a:solidFill>
              </a:rPr>
              <a:t>الكربوهيدرات</a:t>
            </a:r>
            <a:endParaRPr lang="en-US" sz="6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425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76800" y="338328"/>
            <a:ext cx="3810000" cy="957072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r"/>
            <a:r>
              <a:rPr lang="ar-EG" b="1" dirty="0" smtClean="0">
                <a:solidFill>
                  <a:schemeClr val="tx1"/>
                </a:solidFill>
              </a:rPr>
              <a:t>انواع الكربوهيدرات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818" t="48544" r="26591" b="17334"/>
          <a:stretch/>
        </p:blipFill>
        <p:spPr bwMode="auto">
          <a:xfrm>
            <a:off x="152400" y="1600200"/>
            <a:ext cx="8873259" cy="4724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4468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5334000"/>
          </a:xfrm>
        </p:spPr>
        <p:txBody>
          <a:bodyPr>
            <a:noAutofit/>
          </a:bodyPr>
          <a:lstStyle/>
          <a:p>
            <a:pPr algn="r" rtl="1"/>
            <a:r>
              <a:rPr lang="ar-EG" sz="3600" dirty="0" smtClean="0">
                <a:solidFill>
                  <a:schemeClr val="tx1"/>
                </a:solidFill>
              </a:rPr>
              <a:t>تتكون </a:t>
            </a:r>
            <a:r>
              <a:rPr lang="ar-EG" sz="3600" dirty="0">
                <a:solidFill>
                  <a:schemeClr val="tx1"/>
                </a:solidFill>
              </a:rPr>
              <a:t>من جزئ واحد و تشمل</a:t>
            </a:r>
            <a:endParaRPr lang="en-US" sz="3600" dirty="0">
              <a:solidFill>
                <a:schemeClr val="tx1"/>
              </a:solidFill>
            </a:endParaRPr>
          </a:p>
          <a:p>
            <a:pPr lvl="0" algn="r" rtl="1"/>
            <a:r>
              <a:rPr lang="ar-EG" sz="3600" dirty="0" smtClean="0">
                <a:solidFill>
                  <a:schemeClr val="bg1"/>
                </a:solidFill>
              </a:rPr>
              <a:t>1- الجلوكوز </a:t>
            </a:r>
            <a:r>
              <a:rPr lang="en-US" sz="3600" dirty="0">
                <a:solidFill>
                  <a:schemeClr val="bg1"/>
                </a:solidFill>
              </a:rPr>
              <a:t>glucose</a:t>
            </a:r>
            <a:r>
              <a:rPr lang="ar-EG" sz="3600" dirty="0">
                <a:solidFill>
                  <a:schemeClr val="bg1"/>
                </a:solidFill>
              </a:rPr>
              <a:t>و يوجد في الفواكة و العسل و الذرة و </a:t>
            </a:r>
            <a:r>
              <a:rPr lang="ar-EG" sz="3600" dirty="0" smtClean="0">
                <a:solidFill>
                  <a:schemeClr val="bg1"/>
                </a:solidFill>
              </a:rPr>
              <a:t>بعض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ar-EG" sz="3600" dirty="0" smtClean="0">
                <a:solidFill>
                  <a:schemeClr val="bg1"/>
                </a:solidFill>
              </a:rPr>
              <a:t>الدرنات </a:t>
            </a:r>
            <a:r>
              <a:rPr lang="ar-EG" sz="3600" dirty="0">
                <a:solidFill>
                  <a:schemeClr val="bg1"/>
                </a:solidFill>
              </a:rPr>
              <a:t>وهو ناتج تكسير الكربوهيرات المعقدة في الهضم و الصورة التي توجد عليها الكربوهيرات في الدم.</a:t>
            </a:r>
            <a:endParaRPr lang="en-US" sz="3600" dirty="0">
              <a:solidFill>
                <a:schemeClr val="bg1"/>
              </a:solidFill>
            </a:endParaRPr>
          </a:p>
          <a:p>
            <a:pPr lvl="0" algn="r" rtl="1"/>
            <a:r>
              <a:rPr lang="ar-EG" sz="3600" dirty="0" smtClean="0">
                <a:solidFill>
                  <a:schemeClr val="bg1"/>
                </a:solidFill>
              </a:rPr>
              <a:t>2-الفركتوز </a:t>
            </a:r>
            <a:r>
              <a:rPr lang="en-US" sz="3600" dirty="0">
                <a:solidFill>
                  <a:schemeClr val="bg1"/>
                </a:solidFill>
              </a:rPr>
              <a:t>fructose</a:t>
            </a:r>
            <a:r>
              <a:rPr lang="ar-EG" sz="3600" dirty="0">
                <a:solidFill>
                  <a:schemeClr val="bg1"/>
                </a:solidFill>
              </a:rPr>
              <a:t> و يوجد في العسل و الفواكه.</a:t>
            </a:r>
            <a:endParaRPr lang="en-US" sz="3600" dirty="0">
              <a:solidFill>
                <a:schemeClr val="bg1"/>
              </a:solidFill>
            </a:endParaRPr>
          </a:p>
          <a:p>
            <a:pPr lvl="0" algn="r" rtl="1"/>
            <a:r>
              <a:rPr lang="ar-EG" sz="3600" dirty="0" smtClean="0">
                <a:solidFill>
                  <a:schemeClr val="bg1"/>
                </a:solidFill>
              </a:rPr>
              <a:t>3-الجلاكتوز </a:t>
            </a:r>
            <a:r>
              <a:rPr lang="en-US" sz="3600" dirty="0" err="1">
                <a:solidFill>
                  <a:schemeClr val="bg1"/>
                </a:solidFill>
              </a:rPr>
              <a:t>galactose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ar-EG" sz="3600" dirty="0">
                <a:solidFill>
                  <a:schemeClr val="bg1"/>
                </a:solidFill>
              </a:rPr>
              <a:t>و هو ناتج هضم سكر اللبن </a:t>
            </a:r>
            <a:r>
              <a:rPr lang="en-US" sz="3600" dirty="0">
                <a:solidFill>
                  <a:schemeClr val="bg1"/>
                </a:solidFill>
              </a:rPr>
              <a:t>lactose</a:t>
            </a:r>
            <a:r>
              <a:rPr lang="ar-EG" sz="3600" dirty="0"/>
              <a:t>.  </a:t>
            </a:r>
            <a:endParaRPr lang="en-US" sz="3600" dirty="0"/>
          </a:p>
          <a:p>
            <a:pPr algn="r" rtl="1"/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EG" b="1" u="sng" dirty="0" smtClean="0"/>
              <a:t>احادية السكريد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37985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1" y="1295400"/>
            <a:ext cx="8382000" cy="5029200"/>
          </a:xfrm>
        </p:spPr>
        <p:txBody>
          <a:bodyPr>
            <a:noAutofit/>
          </a:bodyPr>
          <a:lstStyle/>
          <a:p>
            <a:pPr algn="r" rtl="1"/>
            <a:r>
              <a:rPr lang="ar-EG" sz="3200" dirty="0" smtClean="0"/>
              <a:t>تتكون من جزيئين من احادي السكريدات و تشمل</a:t>
            </a:r>
            <a:endParaRPr lang="en-US" sz="3200" dirty="0" smtClean="0"/>
          </a:p>
          <a:p>
            <a:pPr algn="r" rtl="1"/>
            <a:r>
              <a:rPr lang="ar-EG" sz="3200" dirty="0" smtClean="0"/>
              <a:t>1- السكروز </a:t>
            </a:r>
            <a:r>
              <a:rPr lang="en-US" sz="3200" dirty="0" smtClean="0"/>
              <a:t>sucrose</a:t>
            </a:r>
            <a:r>
              <a:rPr lang="ar-EG" sz="3200" dirty="0" smtClean="0"/>
              <a:t> (جلوكوز+فركتوز) و يوجد فى قصب السكر و العسل الأسود و سكر البنجر و الفواكة.</a:t>
            </a:r>
            <a:endParaRPr lang="en-US" sz="3200" dirty="0" smtClean="0"/>
          </a:p>
          <a:p>
            <a:pPr algn="r" rtl="1"/>
            <a:r>
              <a:rPr lang="ar-EG" sz="3200" dirty="0" smtClean="0"/>
              <a:t>2- اللاكتوز </a:t>
            </a:r>
            <a:r>
              <a:rPr lang="en-US" sz="3200" dirty="0" smtClean="0"/>
              <a:t>lactose</a:t>
            </a:r>
            <a:r>
              <a:rPr lang="ar-EG" sz="3200" dirty="0" smtClean="0"/>
              <a:t> (جلوكوز+ جلاكتوز) هو السكر الأساسي في اللبن.</a:t>
            </a:r>
            <a:endParaRPr lang="en-US" sz="3200" dirty="0" smtClean="0"/>
          </a:p>
          <a:p>
            <a:pPr algn="r" rtl="1"/>
            <a:r>
              <a:rPr lang="ar-EG" sz="3200" dirty="0" smtClean="0"/>
              <a:t>3- المالتوز </a:t>
            </a:r>
            <a:r>
              <a:rPr lang="en-US" sz="3200" dirty="0" smtClean="0"/>
              <a:t>maltose </a:t>
            </a:r>
            <a:r>
              <a:rPr lang="ar-EG" sz="3200" dirty="0" smtClean="0"/>
              <a:t> (جلوكوز +جلوكوز) هو سكر الشعير وينتج من عملية الهضم بالأنزيمات التي تحلل الكربوهيدرات المعقدة.</a:t>
            </a:r>
            <a:endParaRPr lang="en-US" sz="3200" dirty="0" smtClean="0"/>
          </a:p>
          <a:p>
            <a:pPr algn="r" rtl="1"/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EG" b="1" u="sng" dirty="0" smtClean="0">
                <a:solidFill>
                  <a:schemeClr val="tx1"/>
                </a:solidFill>
              </a:rPr>
              <a:t>ثنائيات السكريد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88554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295400"/>
            <a:ext cx="8229599" cy="4830763"/>
          </a:xfrm>
        </p:spPr>
        <p:txBody>
          <a:bodyPr>
            <a:normAutofit/>
          </a:bodyPr>
          <a:lstStyle/>
          <a:p>
            <a:pPr algn="r" rtl="1"/>
            <a:r>
              <a:rPr lang="ar-EG" sz="2800" dirty="0" smtClean="0"/>
              <a:t>هي الكربوهيدرات المعقدة وتتكون من مئات او الاف من جزئيات الجلوكوز المرتبطة مع بعضها و تشمل </a:t>
            </a:r>
            <a:endParaRPr lang="en-US" sz="2800" dirty="0" smtClean="0"/>
          </a:p>
          <a:p>
            <a:pPr algn="r" rtl="1"/>
            <a:r>
              <a:rPr lang="ar-EG" sz="2800" dirty="0" smtClean="0"/>
              <a:t>1- النشا </a:t>
            </a:r>
            <a:r>
              <a:rPr lang="en-US" sz="2800" dirty="0" smtClean="0"/>
              <a:t>starch</a:t>
            </a:r>
            <a:r>
              <a:rPr lang="ar-EG" sz="2800" dirty="0" smtClean="0"/>
              <a:t> يوجد في الحبوب والبقول و الدرنات.</a:t>
            </a:r>
            <a:endParaRPr lang="en-US" sz="2800" dirty="0" smtClean="0"/>
          </a:p>
          <a:p>
            <a:pPr algn="r" rtl="1"/>
            <a:r>
              <a:rPr lang="ar-EG" sz="2800" dirty="0" smtClean="0"/>
              <a:t>2- الجليكوجين </a:t>
            </a:r>
            <a:r>
              <a:rPr lang="en-US" sz="2800" dirty="0" smtClean="0"/>
              <a:t>glycogen</a:t>
            </a:r>
            <a:r>
              <a:rPr lang="ar-EG" sz="2800" dirty="0" smtClean="0"/>
              <a:t> هي الصورة المخزنة من الكربوهيدرات في الإنسان و الحيوان.</a:t>
            </a:r>
            <a:endParaRPr lang="en-US" sz="2800" dirty="0" smtClean="0"/>
          </a:p>
          <a:p>
            <a:pPr algn="r" rtl="1"/>
            <a:r>
              <a:rPr lang="ar-EG" sz="2800" dirty="0" smtClean="0"/>
              <a:t>3- الدكسترينات </a:t>
            </a:r>
            <a:r>
              <a:rPr lang="en-US" sz="2800" dirty="0" err="1" smtClean="0"/>
              <a:t>dextrins</a:t>
            </a:r>
            <a:r>
              <a:rPr lang="ar-EG" sz="2800" dirty="0" smtClean="0"/>
              <a:t> هي النواتج الوسطية عن تحلل النشا أثنا عملية الهضم.</a:t>
            </a:r>
            <a:endParaRPr lang="en-US" sz="2800" dirty="0" smtClean="0"/>
          </a:p>
          <a:p>
            <a:pPr algn="r" rtl="1"/>
            <a:r>
              <a:rPr lang="ar-EG" sz="2800" dirty="0" smtClean="0"/>
              <a:t>4- الألياف </a:t>
            </a:r>
            <a:r>
              <a:rPr lang="en-US" sz="2800" dirty="0" smtClean="0"/>
              <a:t>dietary fiber </a:t>
            </a:r>
            <a:r>
              <a:rPr lang="ar-EG" sz="2800" dirty="0" smtClean="0"/>
              <a:t>و تشمل السليلوز و البكتين والهيميسلولوز و هي الجزء من النبات الذي لا يهضم بواسطة إنزيمات الهضم.</a:t>
            </a:r>
            <a:endParaRPr lang="en-US" sz="2800" dirty="0" smtClean="0"/>
          </a:p>
          <a:p>
            <a:pPr algn="r"/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57072"/>
          </a:xfrm>
        </p:spPr>
        <p:txBody>
          <a:bodyPr>
            <a:normAutofit fontScale="90000"/>
          </a:bodyPr>
          <a:lstStyle/>
          <a:p>
            <a:r>
              <a:rPr lang="ar-EG" b="1" u="sng" dirty="0" smtClean="0">
                <a:solidFill>
                  <a:schemeClr val="tx1"/>
                </a:solidFill>
              </a:rPr>
              <a:t>عديدات السكريد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5105400"/>
          </a:xfrm>
        </p:spPr>
        <p:txBody>
          <a:bodyPr>
            <a:noAutofit/>
          </a:bodyPr>
          <a:lstStyle/>
          <a:p>
            <a:pPr algn="r" rtl="1"/>
            <a:r>
              <a:rPr lang="ar-EG" sz="2800" dirty="0" smtClean="0">
                <a:solidFill>
                  <a:srgbClr val="002060"/>
                </a:solidFill>
              </a:rPr>
              <a:t>1- اهم مصدر للطاقة حيث يعطي كل جرام واحد 4 سعرات حرارية</a:t>
            </a:r>
            <a:r>
              <a:rPr lang="en-US" sz="2800" dirty="0" smtClean="0">
                <a:solidFill>
                  <a:srgbClr val="002060"/>
                </a:solidFill>
              </a:rPr>
              <a:t>.</a:t>
            </a:r>
          </a:p>
          <a:p>
            <a:pPr algn="r" rtl="1"/>
            <a:r>
              <a:rPr lang="ar-EG" sz="2800" dirty="0" smtClean="0">
                <a:solidFill>
                  <a:srgbClr val="002060"/>
                </a:solidFill>
              </a:rPr>
              <a:t>2- الجلوكوز ضروري للحفاظ علي الأنسجة العصبية و المصدر الرئيسى لطاقة المخ.</a:t>
            </a:r>
            <a:endParaRPr lang="en-US" sz="2800" dirty="0" smtClean="0">
              <a:solidFill>
                <a:srgbClr val="002060"/>
              </a:solidFill>
            </a:endParaRPr>
          </a:p>
          <a:p>
            <a:pPr algn="r" rtl="1"/>
            <a:r>
              <a:rPr lang="ar-EG" sz="2800" dirty="0" smtClean="0">
                <a:solidFill>
                  <a:srgbClr val="002060"/>
                </a:solidFill>
              </a:rPr>
              <a:t>3- الكربوهيدرات ضرورية للأستقلاب الغذائي للدهون.</a:t>
            </a:r>
            <a:endParaRPr lang="en-US" sz="2800" dirty="0" smtClean="0">
              <a:solidFill>
                <a:srgbClr val="002060"/>
              </a:solidFill>
            </a:endParaRPr>
          </a:p>
          <a:p>
            <a:pPr algn="r" rtl="1"/>
            <a:r>
              <a:rPr lang="ar-EG" sz="2800" dirty="0" smtClean="0">
                <a:solidFill>
                  <a:srgbClr val="002060"/>
                </a:solidFill>
              </a:rPr>
              <a:t>4- تلعب دور هام كعامل مزيل للسموم و نواتج </a:t>
            </a:r>
            <a:r>
              <a:rPr lang="ar-EG" sz="2800" dirty="0" smtClean="0">
                <a:solidFill>
                  <a:srgbClr val="002060"/>
                </a:solidFill>
              </a:rPr>
              <a:t>استقلاب ا</a:t>
            </a:r>
            <a:r>
              <a:rPr lang="ar-EG" sz="2800" dirty="0" smtClean="0">
                <a:solidFill>
                  <a:srgbClr val="002060"/>
                </a:solidFill>
              </a:rPr>
              <a:t>لأ</a:t>
            </a:r>
            <a:r>
              <a:rPr lang="ar-EG" sz="2800" dirty="0" smtClean="0">
                <a:solidFill>
                  <a:srgbClr val="002060"/>
                </a:solidFill>
              </a:rPr>
              <a:t>دوية </a:t>
            </a:r>
            <a:r>
              <a:rPr lang="ar-EG" sz="2800" dirty="0" smtClean="0">
                <a:solidFill>
                  <a:srgbClr val="002060"/>
                </a:solidFill>
              </a:rPr>
              <a:t>في الجسم و تحولها الي مواد يمكن الأستفادة منها.</a:t>
            </a:r>
            <a:endParaRPr lang="en-US" sz="2800" dirty="0" smtClean="0">
              <a:solidFill>
                <a:srgbClr val="002060"/>
              </a:solidFill>
            </a:endParaRPr>
          </a:p>
          <a:p>
            <a:pPr algn="r" rtl="1"/>
            <a:r>
              <a:rPr lang="ar-EG" sz="2800" dirty="0" smtClean="0">
                <a:solidFill>
                  <a:srgbClr val="002060"/>
                </a:solidFill>
              </a:rPr>
              <a:t>5- تستخدم كمواد مولدة لمركبات اخري مثل الحمض النووي و النسيج الضام و النسيج العصبي.</a:t>
            </a:r>
            <a:endParaRPr lang="en-US" sz="2800" dirty="0" smtClean="0">
              <a:solidFill>
                <a:srgbClr val="002060"/>
              </a:solidFill>
            </a:endParaRPr>
          </a:p>
          <a:p>
            <a:pPr algn="r" rtl="1"/>
            <a:r>
              <a:rPr lang="ar-EG" sz="2800" dirty="0" smtClean="0">
                <a:solidFill>
                  <a:srgbClr val="002060"/>
                </a:solidFill>
              </a:rPr>
              <a:t>6- الألياف الغذائية لها دور في منع حدوث الإمساك و الوقاية من خطر حدوث سرطان القولون و تمنع تشكل حصيات المرارة و تقلل من كولستيرول الدم و سكر الدم.</a:t>
            </a:r>
            <a:endParaRPr lang="en-US" sz="2800" dirty="0" smtClean="0">
              <a:solidFill>
                <a:srgbClr val="002060"/>
              </a:solidFill>
            </a:endParaRPr>
          </a:p>
          <a:p>
            <a:pPr algn="r"/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9906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ar-EG" b="1" dirty="0" smtClean="0">
                <a:solidFill>
                  <a:schemeClr val="tx1"/>
                </a:solidFill>
              </a:rPr>
              <a:t>وظائف الكربوهيدرات</a:t>
            </a:r>
            <a:r>
              <a:rPr lang="en-US" b="1" dirty="0" smtClean="0">
                <a:solidFill>
                  <a:schemeClr val="tx1"/>
                </a:solidFill>
              </a:rPr>
              <a:t/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8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8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8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800"/>
                            </p:stCondLst>
                            <p:childTnLst>
                              <p:par>
                                <p:cTn id="2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800"/>
                            </p:stCondLst>
                            <p:childTnLst>
                              <p:par>
                                <p:cTn id="2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800"/>
                            </p:stCondLst>
                            <p:childTnLst>
                              <p:par>
                                <p:cTn id="3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04800"/>
            <a:ext cx="7467600" cy="10668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ar-EG" b="1" dirty="0" smtClean="0"/>
              <a:t>هضم وامتصاص الكربوهيدرات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7591" t="21849" r="26479" b="25161"/>
          <a:stretch>
            <a:fillRect/>
          </a:stretch>
        </p:blipFill>
        <p:spPr bwMode="auto">
          <a:xfrm>
            <a:off x="609600" y="1752600"/>
            <a:ext cx="8001000" cy="4843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rtl="1"/>
            <a:r>
              <a:rPr lang="ar-EG" b="1" dirty="0" smtClean="0"/>
              <a:t>استقلاب الكربوهيدرات </a:t>
            </a:r>
            <a:r>
              <a:rPr lang="ar-EG" b="1" u="sng" dirty="0" smtClean="0"/>
              <a:t/>
            </a:r>
            <a:br>
              <a:rPr lang="ar-EG" b="1" u="sng" dirty="0" smtClean="0"/>
            </a:br>
            <a:r>
              <a:rPr lang="en-US" b="1" dirty="0" smtClean="0"/>
              <a:t>Carbohydrate Metabolism 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7591" t="21849" r="26479" b="20745"/>
          <a:stretch>
            <a:fillRect/>
          </a:stretch>
        </p:blipFill>
        <p:spPr bwMode="auto">
          <a:xfrm>
            <a:off x="609600" y="1769075"/>
            <a:ext cx="8077200" cy="49797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94</TotalTime>
  <Words>617</Words>
  <Application>Microsoft Office PowerPoint</Application>
  <PresentationFormat>On-screen Show (4:3)</PresentationFormat>
  <Paragraphs>59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Waveform</vt:lpstr>
      <vt:lpstr>الكربوهيدرات Carbohydrates</vt:lpstr>
      <vt:lpstr>الكربوهيدرات</vt:lpstr>
      <vt:lpstr>انواع الكربوهيدرات</vt:lpstr>
      <vt:lpstr>احادية السكريد </vt:lpstr>
      <vt:lpstr>ثنائيات السكريد </vt:lpstr>
      <vt:lpstr>عديدات السكريد </vt:lpstr>
      <vt:lpstr>وظائف الكربوهيدرات  </vt:lpstr>
      <vt:lpstr>هضم وامتصاص الكربوهيدرات</vt:lpstr>
      <vt:lpstr>استقلاب الكربوهيدرات  Carbohydrate Metabolism </vt:lpstr>
      <vt:lpstr>تنظيم سكر الدم</vt:lpstr>
      <vt:lpstr>Slide 11</vt:lpstr>
      <vt:lpstr>الهرمونات التي تنظم مستوى السكر في الدم</vt:lpstr>
      <vt:lpstr>Slide 13</vt:lpstr>
      <vt:lpstr>Slide 14</vt:lpstr>
      <vt:lpstr>المصادر الغذائية للكربوهيدرات</vt:lpstr>
      <vt:lpstr>الأحتياجات الغذائية للكربوهيدرات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الكربوهيدرات Carbohydrates</dc:title>
  <dc:creator>pc</dc:creator>
  <cp:lastModifiedBy>pc</cp:lastModifiedBy>
  <cp:revision>21</cp:revision>
  <dcterms:created xsi:type="dcterms:W3CDTF">2014-03-16T06:10:31Z</dcterms:created>
  <dcterms:modified xsi:type="dcterms:W3CDTF">2014-03-19T10:59:34Z</dcterms:modified>
</cp:coreProperties>
</file>