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EG" sz="9600" b="1" dirty="0" smtClean="0">
                <a:solidFill>
                  <a:schemeClr val="bg1"/>
                </a:solidFill>
              </a:rPr>
              <a:t>الأملاح المعدنية</a:t>
            </a:r>
            <a:endParaRPr lang="en-US" sz="9600" b="1" dirty="0">
              <a:solidFill>
                <a:schemeClr val="bg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495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4459" y="282901"/>
            <a:ext cx="9905999" cy="3541714"/>
          </a:xfrm>
        </p:spPr>
        <p:txBody>
          <a:bodyPr>
            <a:noAutofit/>
          </a:bodyPr>
          <a:lstStyle/>
          <a:p>
            <a:pPr lvl="0" algn="r" rtl="1"/>
            <a:r>
              <a:rPr lang="ar-EG" sz="4000" b="1" u="sng" dirty="0">
                <a:solidFill>
                  <a:schemeClr val="bg1"/>
                </a:solidFill>
                <a:effectLst/>
              </a:rPr>
              <a:t>وظائف الكالسيوم:</a:t>
            </a:r>
            <a:endParaRPr lang="en-US" sz="4000" b="1" u="sng" dirty="0">
              <a:solidFill>
                <a:schemeClr val="bg1"/>
              </a:solidFill>
              <a:effectLst/>
            </a:endParaRPr>
          </a:p>
          <a:p>
            <a:pPr marL="457200" lvl="0" indent="-457200" algn="r" rtl="1">
              <a:buFont typeface="+mj-lt"/>
              <a:buAutoNum type="arabicPeriod"/>
            </a:pPr>
            <a:r>
              <a:rPr lang="ar-EG" b="1" dirty="0">
                <a:effectLst/>
              </a:rPr>
              <a:t>الوظيفة الرئيسية للكالسيوم هي البناء والمحافظة على العظام والاسنان.</a:t>
            </a:r>
            <a:endParaRPr lang="en-US" b="1" dirty="0">
              <a:effectLst/>
            </a:endParaRPr>
          </a:p>
          <a:p>
            <a:pPr marL="457200" lvl="0" indent="-457200" algn="r" rtl="1">
              <a:buFont typeface="+mj-lt"/>
              <a:buAutoNum type="arabicPeriod"/>
            </a:pPr>
            <a:r>
              <a:rPr lang="ar-EG" b="1" dirty="0">
                <a:effectLst/>
              </a:rPr>
              <a:t>وبالاضافة إلى ذلك يساعد الكالسيوم في النقل العصبي (</a:t>
            </a:r>
            <a:r>
              <a:rPr lang="en-US" b="1" dirty="0">
                <a:effectLst/>
              </a:rPr>
              <a:t>nerve transmission</a:t>
            </a:r>
            <a:r>
              <a:rPr lang="ar-EG" b="1" dirty="0">
                <a:effectLst/>
              </a:rPr>
              <a:t>)، والتحكم في نبض القلب.</a:t>
            </a:r>
            <a:endParaRPr lang="en-US" b="1" dirty="0">
              <a:effectLst/>
            </a:endParaRPr>
          </a:p>
          <a:p>
            <a:pPr marL="457200" lvl="0" indent="-457200" algn="r" rtl="1">
              <a:buFont typeface="+mj-lt"/>
              <a:buAutoNum type="arabicPeriod"/>
            </a:pPr>
            <a:r>
              <a:rPr lang="ar-EG" b="1" dirty="0">
                <a:effectLst/>
              </a:rPr>
              <a:t>كما يساعد على تجلط الدم بتحفيز إفراز الثرومبوثرومبين (</a:t>
            </a:r>
            <a:r>
              <a:rPr lang="en-US" b="1" dirty="0" err="1">
                <a:effectLst/>
              </a:rPr>
              <a:t>prothrombin</a:t>
            </a:r>
            <a:r>
              <a:rPr lang="ar-EG" b="1" dirty="0">
                <a:effectLst/>
              </a:rPr>
              <a:t>) من لويحات الدم.</a:t>
            </a:r>
            <a:endParaRPr lang="en-US" b="1" dirty="0">
              <a:effectLst/>
            </a:endParaRPr>
          </a:p>
          <a:p>
            <a:pPr marL="457200" lvl="0" indent="-457200" algn="r" rtl="1">
              <a:buFont typeface="+mj-lt"/>
              <a:buAutoNum type="arabicPeriod"/>
            </a:pPr>
            <a:r>
              <a:rPr lang="ar-EG" b="1" dirty="0">
                <a:effectLst/>
              </a:rPr>
              <a:t>وهو ضروري كعامل مساعد في تحويل البروثرومبين (</a:t>
            </a:r>
            <a:r>
              <a:rPr lang="en-US" b="1" dirty="0" err="1">
                <a:effectLst/>
              </a:rPr>
              <a:t>prothrombin</a:t>
            </a:r>
            <a:r>
              <a:rPr lang="ar-EG" b="1" dirty="0">
                <a:effectLst/>
              </a:rPr>
              <a:t>) إلى ثرومبين (</a:t>
            </a:r>
            <a:r>
              <a:rPr lang="en-US" b="1" dirty="0">
                <a:effectLst/>
              </a:rPr>
              <a:t>thrombin</a:t>
            </a:r>
            <a:r>
              <a:rPr lang="ar-EG" b="1" dirty="0">
                <a:effectLst/>
              </a:rPr>
              <a:t>).</a:t>
            </a:r>
            <a:endParaRPr lang="en-US" b="1" dirty="0">
              <a:effectLst/>
            </a:endParaRPr>
          </a:p>
          <a:p>
            <a:pPr marL="457200" lvl="0" indent="-457200" algn="r" rtl="1">
              <a:buFont typeface="+mj-lt"/>
              <a:buAutoNum type="arabicPeriod"/>
            </a:pPr>
            <a:r>
              <a:rPr lang="ar-EG" b="1" dirty="0">
                <a:effectLst/>
              </a:rPr>
              <a:t>ويؤثر الكالسيوم في انتقال الايونات خلال أغشية الخلايا وإطلاق النواقل العصبية (</a:t>
            </a:r>
            <a:r>
              <a:rPr lang="en-US" b="1" dirty="0" err="1">
                <a:effectLst/>
              </a:rPr>
              <a:t>neurotransmirrers</a:t>
            </a:r>
            <a:r>
              <a:rPr lang="ar-EG" b="1" dirty="0">
                <a:effectLst/>
              </a:rPr>
              <a:t>).</a:t>
            </a:r>
            <a:endParaRPr lang="en-US" b="1" dirty="0">
              <a:effectLst/>
            </a:endParaRPr>
          </a:p>
          <a:p>
            <a:pPr marL="457200" indent="-457200" algn="r" rtl="1">
              <a:buFont typeface="+mj-lt"/>
              <a:buAutoNum type="arabicPeriod"/>
            </a:pPr>
            <a:r>
              <a:rPr lang="ar-EG" b="1" dirty="0">
                <a:effectLst/>
              </a:rPr>
              <a:t>ويعمل الكالسيوم كعامل مساعد في العديد من العمليات الحيوية، مثل امتصاص الفيتامين (</a:t>
            </a:r>
            <a:r>
              <a:rPr lang="en-US" b="1" dirty="0">
                <a:effectLst/>
              </a:rPr>
              <a:t>B</a:t>
            </a:r>
            <a:r>
              <a:rPr lang="en-US" b="1" baseline="-25000" dirty="0">
                <a:effectLst/>
              </a:rPr>
              <a:t>12</a:t>
            </a:r>
            <a:r>
              <a:rPr lang="ar-EG" b="1" dirty="0">
                <a:effectLst/>
              </a:rPr>
              <a:t>) وإفراز الانسولين من البنكرياس، وتكوين الاسيتيل كولين (</a:t>
            </a:r>
            <a:r>
              <a:rPr lang="en-US" b="1" dirty="0" err="1">
                <a:effectLst/>
              </a:rPr>
              <a:t>Acetyicholine</a:t>
            </a:r>
            <a:r>
              <a:rPr lang="ar-EG" b="1" dirty="0">
                <a:effectLst/>
              </a:rPr>
              <a:t>) وكذلك انقباض الالياف العضلية.</a:t>
            </a:r>
            <a:endParaRPr lang="en-US" b="1" dirty="0"/>
          </a:p>
        </p:txBody>
      </p:sp>
    </p:spTree>
    <p:extLst>
      <p:ext uri="{BB962C8B-B14F-4D97-AF65-F5344CB8AC3E}">
        <p14:creationId xmlns:p14="http://schemas.microsoft.com/office/powerpoint/2010/main" val="341812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140" y="257849"/>
            <a:ext cx="10333427" cy="3541714"/>
          </a:xfrm>
        </p:spPr>
        <p:txBody>
          <a:bodyPr>
            <a:noAutofit/>
          </a:bodyPr>
          <a:lstStyle/>
          <a:p>
            <a:pPr lvl="0" algn="r" rtl="1"/>
            <a:r>
              <a:rPr lang="ar-EG" sz="2800" b="1" u="sng" dirty="0">
                <a:solidFill>
                  <a:schemeClr val="bg1"/>
                </a:solidFill>
                <a:effectLst/>
              </a:rPr>
              <a:t>العوامل التي تؤثر في امتصاص الكالسيوم:</a:t>
            </a:r>
            <a:endParaRPr lang="en-US" sz="2800" b="1" u="sng" dirty="0">
              <a:solidFill>
                <a:schemeClr val="bg1"/>
              </a:solidFill>
              <a:effectLst/>
            </a:endParaRPr>
          </a:p>
          <a:p>
            <a:pPr algn="r" rtl="1"/>
            <a:r>
              <a:rPr lang="ar-EG" dirty="0">
                <a:effectLst/>
              </a:rPr>
              <a:t>يتم امتصاص الكالسيوم في الاثـنا عشر من </a:t>
            </a:r>
            <a:r>
              <a:rPr lang="ar-EG" dirty="0" smtClean="0">
                <a:effectLst/>
              </a:rPr>
              <a:t>خلال </a:t>
            </a:r>
            <a:r>
              <a:rPr lang="ar-EG" dirty="0">
                <a:effectLst/>
              </a:rPr>
              <a:t>عمل فيتامين (</a:t>
            </a:r>
            <a:r>
              <a:rPr lang="en-US" dirty="0">
                <a:effectLst/>
              </a:rPr>
              <a:t>D</a:t>
            </a:r>
            <a:r>
              <a:rPr lang="en-US" baseline="-25000" dirty="0">
                <a:effectLst/>
              </a:rPr>
              <a:t>3</a:t>
            </a:r>
            <a:r>
              <a:rPr lang="ar-EG" dirty="0">
                <a:effectLst/>
              </a:rPr>
              <a:t>) النشط الذي يزيد من امتصاص الكالسيوم بتحفيز إنتاج البروتين الرابط للكالسيوم (</a:t>
            </a:r>
            <a:r>
              <a:rPr lang="en-US" dirty="0">
                <a:effectLst/>
              </a:rPr>
              <a:t>binding </a:t>
            </a:r>
            <a:r>
              <a:rPr lang="en-US" dirty="0" err="1">
                <a:effectLst/>
              </a:rPr>
              <a:t>protin</a:t>
            </a:r>
            <a:r>
              <a:rPr lang="en-US" dirty="0">
                <a:effectLst/>
              </a:rPr>
              <a:t> calcium</a:t>
            </a:r>
            <a:r>
              <a:rPr lang="ar-EG" dirty="0">
                <a:effectLst/>
              </a:rPr>
              <a:t>).</a:t>
            </a:r>
            <a:endParaRPr lang="en-US" dirty="0">
              <a:effectLst/>
            </a:endParaRPr>
          </a:p>
          <a:p>
            <a:pPr algn="r" rtl="1"/>
            <a:r>
              <a:rPr lang="ar-EG" b="1" dirty="0">
                <a:solidFill>
                  <a:schemeClr val="bg1"/>
                </a:solidFill>
                <a:effectLst/>
              </a:rPr>
              <a:t>ولكن هناك عددا من العوامل التي تؤثر في زيادة امتصاص الكالسيوم وهي:</a:t>
            </a:r>
            <a:endParaRPr lang="en-US" b="1" dirty="0">
              <a:solidFill>
                <a:schemeClr val="bg1"/>
              </a:solidFill>
              <a:effectLst/>
            </a:endParaRPr>
          </a:p>
          <a:p>
            <a:pPr marL="457200" lvl="0" indent="-457200" algn="r" rtl="1">
              <a:buFont typeface="+mj-lt"/>
              <a:buAutoNum type="arabicParenR"/>
            </a:pPr>
            <a:r>
              <a:rPr lang="ar-EG" dirty="0">
                <a:effectLst/>
              </a:rPr>
              <a:t>زيادة الاحتياجات، كما في حالات النمووالحمل والارضاع وعوز الكالسيوم. </a:t>
            </a:r>
            <a:endParaRPr lang="en-US" dirty="0">
              <a:effectLst/>
            </a:endParaRPr>
          </a:p>
          <a:p>
            <a:pPr marL="457200" lvl="0" indent="-457200" algn="r" rtl="1">
              <a:buFont typeface="+mj-lt"/>
              <a:buAutoNum type="arabicParenR"/>
            </a:pPr>
            <a:r>
              <a:rPr lang="ar-EG" dirty="0">
                <a:effectLst/>
              </a:rPr>
              <a:t>وجود فيتامين (</a:t>
            </a:r>
            <a:r>
              <a:rPr lang="en-US" dirty="0">
                <a:effectLst/>
              </a:rPr>
              <a:t>D</a:t>
            </a:r>
            <a:r>
              <a:rPr lang="ar-EG" dirty="0">
                <a:effectLst/>
              </a:rPr>
              <a:t>) النشط.</a:t>
            </a:r>
            <a:endParaRPr lang="en-US" dirty="0">
              <a:effectLst/>
            </a:endParaRPr>
          </a:p>
          <a:p>
            <a:pPr marL="457200" lvl="0" indent="-457200" algn="r" rtl="1">
              <a:buFont typeface="+mj-lt"/>
              <a:buAutoNum type="arabicParenR"/>
            </a:pPr>
            <a:r>
              <a:rPr lang="ar-EG" dirty="0">
                <a:effectLst/>
              </a:rPr>
              <a:t>وجود وسط حمضي.</a:t>
            </a:r>
            <a:endParaRPr lang="en-US" dirty="0">
              <a:effectLst/>
            </a:endParaRPr>
          </a:p>
          <a:p>
            <a:pPr marL="457200" lvl="0" indent="-457200" algn="r" rtl="1">
              <a:buFont typeface="+mj-lt"/>
              <a:buAutoNum type="arabicParenR"/>
            </a:pPr>
            <a:r>
              <a:rPr lang="ar-EG" dirty="0">
                <a:effectLst/>
              </a:rPr>
              <a:t>وجود سكر اللاكتوز.</a:t>
            </a:r>
            <a:endParaRPr lang="en-US" dirty="0">
              <a:effectLst/>
            </a:endParaRPr>
          </a:p>
          <a:p>
            <a:pPr marL="457200" lvl="0" indent="-457200" algn="r" rtl="1">
              <a:buFont typeface="+mj-lt"/>
              <a:buAutoNum type="arabicParenR"/>
            </a:pPr>
            <a:r>
              <a:rPr lang="ar-EG" dirty="0">
                <a:effectLst/>
              </a:rPr>
              <a:t>وجود كميات معتدلة من الدهون تزيد من وقت عبور المغذيات وتسمح بالتالي بوقت أطول لامتصاص الكالسيوم.</a:t>
            </a:r>
            <a:endParaRPr lang="en-US" dirty="0">
              <a:effectLst/>
            </a:endParaRPr>
          </a:p>
          <a:p>
            <a:pPr marL="457200" lvl="0" indent="-457200" algn="r" rtl="1">
              <a:buFont typeface="+mj-lt"/>
              <a:buAutoNum type="arabicParenR"/>
            </a:pPr>
            <a:r>
              <a:rPr lang="ar-EG" dirty="0">
                <a:effectLst/>
              </a:rPr>
              <a:t>وجود بعض الحموض الامينية مثل الارجنين والليزين.</a:t>
            </a:r>
            <a:endParaRPr lang="en-US" dirty="0">
              <a:effectLst/>
            </a:endParaRPr>
          </a:p>
          <a:p>
            <a:pPr algn="r"/>
            <a:endParaRPr lang="en-US" dirty="0"/>
          </a:p>
        </p:txBody>
      </p:sp>
    </p:spTree>
    <p:extLst>
      <p:ext uri="{BB962C8B-B14F-4D97-AF65-F5344CB8AC3E}">
        <p14:creationId xmlns:p14="http://schemas.microsoft.com/office/powerpoint/2010/main" val="295842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9302" y="320479"/>
            <a:ext cx="9905999" cy="3541714"/>
          </a:xfrm>
        </p:spPr>
        <p:txBody>
          <a:bodyPr>
            <a:noAutofit/>
          </a:bodyPr>
          <a:lstStyle/>
          <a:p>
            <a:pPr marL="0" marR="0" indent="490855" algn="justLow" rtl="1">
              <a:lnSpc>
                <a:spcPct val="110000"/>
              </a:lnSpc>
              <a:spcBef>
                <a:spcPts val="0"/>
              </a:spcBef>
              <a:spcAft>
                <a:spcPts val="0"/>
              </a:spcAft>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وعلي الجانب الاخر، هناك بعض العوامل التي تقلل من امتصاص الكالسيوم وهي: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نقص الفيتامين (</a:t>
            </a:r>
            <a:r>
              <a:rPr lang="en-US" sz="3200" dirty="0">
                <a:effectLst/>
                <a:latin typeface="Times New Roman" panose="02020603050405020304" pitchFamily="18" charset="0"/>
                <a:ea typeface="Calibri" panose="020F0502020204030204" pitchFamily="34" charset="0"/>
                <a:cs typeface="Arial" panose="020B0604020202020204" pitchFamily="34" charset="0"/>
              </a:rPr>
              <a:t>D</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النشط.</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وجود الاوكسالات كما في السبانخ والرواند والسلق والكاكاو.</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وجود حمض الفيتيك في القشرة الخارجية للحبوب حيث يكون مادة غير ذوابة ويصعب امتصاصها.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وجود قلوي.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التوتر الجسدي والذهني.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بعض الادوية مثل مضادات الاختلاج والثيروكسين.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الشيخوخة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الاسهال.</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0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قلة النشاط الرياضي.</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94231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par>
                          <p:cTn id="20" fill="hold">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par>
                          <p:cTn id="24" fill="hold">
                            <p:stCondLst>
                              <p:cond delay="10000"/>
                            </p:stCondLst>
                            <p:childTnLst>
                              <p:par>
                                <p:cTn id="25" presetID="6" presetClass="entr" presetSubtype="16"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childTnLst>
                          </p:cTn>
                        </p:par>
                        <p:par>
                          <p:cTn id="32" fill="hold">
                            <p:stCondLst>
                              <p:cond delay="14000"/>
                            </p:stCondLst>
                            <p:childTnLst>
                              <p:par>
                                <p:cTn id="33" presetID="6" presetClass="entr" presetSubtype="16"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par>
                          <p:cTn id="36" fill="hold">
                            <p:stCondLst>
                              <p:cond delay="16000"/>
                            </p:stCondLst>
                            <p:childTnLst>
                              <p:par>
                                <p:cTn id="37" presetID="6" presetClass="entr" presetSubtype="16"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ircle(in)">
                                      <p:cBhvr>
                                        <p:cTn id="39" dur="2000"/>
                                        <p:tgtEl>
                                          <p:spTgt spid="3">
                                            <p:txEl>
                                              <p:pRg st="8" end="8"/>
                                            </p:txEl>
                                          </p:spTgt>
                                        </p:tgtEl>
                                      </p:cBhvr>
                                    </p:animEffect>
                                  </p:childTnLst>
                                </p:cTn>
                              </p:par>
                            </p:childTnLst>
                          </p:cTn>
                        </p:par>
                        <p:par>
                          <p:cTn id="40" fill="hold">
                            <p:stCondLst>
                              <p:cond delay="18000"/>
                            </p:stCondLst>
                            <p:childTnLst>
                              <p:par>
                                <p:cTn id="41" presetID="6" presetClass="entr" presetSubtype="16"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ircle(in)">
                                      <p:cBhvr>
                                        <p:cTn id="4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354" y="370583"/>
            <a:ext cx="9905999" cy="3541714"/>
          </a:xfrm>
        </p:spPr>
        <p:txBody>
          <a:bodyPr>
            <a:noAutofit/>
          </a:bodyPr>
          <a:lstStyle/>
          <a:p>
            <a:pPr marL="342900" marR="0" lvl="0" indent="-342900" algn="justLow" rtl="1">
              <a:lnSpc>
                <a:spcPct val="115000"/>
              </a:lnSpc>
              <a:spcBef>
                <a:spcPts val="0"/>
              </a:spcBef>
              <a:spcAft>
                <a:spcPts val="0"/>
              </a:spcAft>
              <a:buFont typeface="Webdings" panose="05030102010509060703" pitchFamily="18" charset="2"/>
              <a:buChar char=""/>
            </a:pPr>
            <a:r>
              <a:rPr lang="ar-EG" sz="3600" b="1" u="sng" dirty="0">
                <a:solidFill>
                  <a:schemeClr val="bg1"/>
                </a:solidFill>
                <a:effectLst/>
                <a:latin typeface="Hacen Beirut"/>
                <a:ea typeface="Calibri" panose="020F0502020204030204" pitchFamily="34" charset="0"/>
                <a:cs typeface="AL-Fares"/>
              </a:rPr>
              <a:t>المصادر الغذائية: </a:t>
            </a:r>
            <a:endParaRPr lang="en-US" sz="28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15000"/>
              </a:lnSpc>
              <a:spcBef>
                <a:spcPts val="0"/>
              </a:spcBef>
              <a:spcAft>
                <a:spcPts val="0"/>
              </a:spcAft>
            </a:pPr>
            <a:r>
              <a:rPr lang="ar-EG" sz="3600" dirty="0">
                <a:effectLst/>
                <a:latin typeface="Calibri" panose="020F0502020204030204" pitchFamily="34" charset="0"/>
                <a:ea typeface="Calibri" panose="020F0502020204030204" pitchFamily="34" charset="0"/>
                <a:cs typeface="Simplified Arabic" panose="02020603050405020304" pitchFamily="18" charset="-78"/>
              </a:rPr>
              <a:t>يعد اللبن ومنتجاته مثل الزبادي والجبن من أغنى المصادر الغذائية للكالسيوم، حيث يعطي كل كيلوغرام من اللبن حوالي 300 مليغرام كالسيوم. ومن المصادر </a:t>
            </a:r>
            <a:r>
              <a:rPr lang="ar-EG" sz="3600" dirty="0" smtClean="0">
                <a:effectLst/>
                <a:latin typeface="Calibri" panose="020F0502020204030204" pitchFamily="34" charset="0"/>
                <a:ea typeface="Calibri" panose="020F0502020204030204" pitchFamily="34" charset="0"/>
                <a:cs typeface="Simplified Arabic" panose="02020603050405020304" pitchFamily="18" charset="-78"/>
              </a:rPr>
              <a:t>الجيدة </a:t>
            </a:r>
            <a:r>
              <a:rPr lang="ar-EG" sz="3600" dirty="0">
                <a:effectLst/>
                <a:latin typeface="Calibri" panose="020F0502020204030204" pitchFamily="34" charset="0"/>
                <a:ea typeface="Calibri" panose="020F0502020204030204" pitchFamily="34" charset="0"/>
                <a:cs typeface="Simplified Arabic" panose="02020603050405020304" pitchFamily="18" charset="-78"/>
              </a:rPr>
              <a:t>أيضا للكالسيوم الاسماك الصغيرة مثل السردين والسلمون والسمك المعلب والكابوريا، وكذلك الخضروات الورقية الداكنة الخصرة مثل السبانخ. لكن وجود الاوكسالات فيها يعوق الامتصاص.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15000"/>
              </a:lnSpc>
              <a:spcBef>
                <a:spcPts val="0"/>
              </a:spcBef>
              <a:spcAft>
                <a:spcPts val="0"/>
              </a:spcAft>
            </a:pPr>
            <a:r>
              <a:rPr lang="ar-EG" sz="3600" dirty="0">
                <a:effectLst/>
                <a:latin typeface="Calibri" panose="020F0502020204030204" pitchFamily="34" charset="0"/>
                <a:ea typeface="Calibri" panose="020F0502020204030204" pitchFamily="34" charset="0"/>
                <a:cs typeface="Simplified Arabic" panose="02020603050405020304" pitchFamily="18" charset="-78"/>
              </a:rPr>
              <a:t>كما يوجد الكالسيوم أيضا في الحبوب والبقول والمسكرات والعسل الاسود. وفي بعض البلاد الاوروبية، يدعم الدقيق الابيض بالكالسيوم مما يسهم في زيادة المتناول الكلي.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241509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1933" y="345531"/>
            <a:ext cx="9905999" cy="3541714"/>
          </a:xfrm>
        </p:spPr>
        <p:txBody>
          <a:bodyPr>
            <a:noAutofit/>
          </a:bodyPr>
          <a:lstStyle/>
          <a:p>
            <a:pPr lvl="0" algn="just" rtl="1"/>
            <a:r>
              <a:rPr lang="ar-EG" sz="4000" b="1" dirty="0">
                <a:solidFill>
                  <a:schemeClr val="bg1"/>
                </a:solidFill>
                <a:effectLst/>
              </a:rPr>
              <a:t>نقص الكالسيوم:</a:t>
            </a:r>
            <a:endParaRPr lang="en-US" sz="4000" b="1" dirty="0">
              <a:solidFill>
                <a:schemeClr val="bg1"/>
              </a:solidFill>
              <a:effectLst/>
            </a:endParaRPr>
          </a:p>
          <a:p>
            <a:pPr algn="just" rtl="1"/>
            <a:r>
              <a:rPr lang="ar-EG" sz="4000" dirty="0">
                <a:effectLst/>
              </a:rPr>
              <a:t>يؤدي نقص الكالسيوم إلى حدوث تشوهات في تركيب العظام وتخلخل فيها حيث تقل كمية الكالسيوم  في العظام بدون تغيير في التركيب. وعندما يكون نقص الكالسيوم مصحوبا بنقص الفيتامين (</a:t>
            </a:r>
            <a:r>
              <a:rPr lang="en-US" sz="4000" dirty="0">
                <a:effectLst/>
              </a:rPr>
              <a:t>D</a:t>
            </a:r>
            <a:r>
              <a:rPr lang="ar-EG" sz="4000" dirty="0">
                <a:effectLst/>
              </a:rPr>
              <a:t>) يؤدي ذلك إلى حدوث الكساح أو  الرخد في الاطفال (</a:t>
            </a:r>
            <a:r>
              <a:rPr lang="en-US" sz="4000" dirty="0" err="1">
                <a:effectLst/>
              </a:rPr>
              <a:t>rickests</a:t>
            </a:r>
            <a:r>
              <a:rPr lang="ar-EG" sz="4000" dirty="0">
                <a:effectLst/>
              </a:rPr>
              <a:t>) ولين العظام (</a:t>
            </a:r>
            <a:r>
              <a:rPr lang="en-US" sz="4000" dirty="0" err="1">
                <a:effectLst/>
              </a:rPr>
              <a:t>osteomalacia</a:t>
            </a:r>
            <a:r>
              <a:rPr lang="ar-EG" sz="4000" dirty="0">
                <a:effectLst/>
              </a:rPr>
              <a:t>) في الكبار، وخاصة عند السيدات في سن الانجاب.</a:t>
            </a:r>
            <a:endParaRPr lang="en-US" sz="4000" dirty="0">
              <a:effectLst/>
            </a:endParaRPr>
          </a:p>
          <a:p>
            <a:pPr algn="just"/>
            <a:endParaRPr lang="en-US" sz="4000" dirty="0"/>
          </a:p>
        </p:txBody>
      </p:sp>
    </p:spTree>
    <p:extLst>
      <p:ext uri="{BB962C8B-B14F-4D97-AF65-F5344CB8AC3E}">
        <p14:creationId xmlns:p14="http://schemas.microsoft.com/office/powerpoint/2010/main" val="915257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9199" y="959306"/>
            <a:ext cx="9905999" cy="3541714"/>
          </a:xfrm>
        </p:spPr>
        <p:txBody>
          <a:bodyPr>
            <a:noAutofit/>
          </a:bodyPr>
          <a:lstStyle/>
          <a:p>
            <a:pPr marL="342900" marR="0" lvl="0" indent="-342900" algn="justLow" rtl="1">
              <a:lnSpc>
                <a:spcPct val="115000"/>
              </a:lnSpc>
              <a:spcBef>
                <a:spcPts val="0"/>
              </a:spcBef>
              <a:spcAft>
                <a:spcPts val="0"/>
              </a:spcAft>
              <a:buFont typeface="Wingdings" panose="05000000000000000000" pitchFamily="2" charset="2"/>
              <a:buChar char=""/>
            </a:pPr>
            <a:r>
              <a:rPr lang="ar-EG" sz="4000" b="1" u="sng" dirty="0">
                <a:solidFill>
                  <a:schemeClr val="bg1"/>
                </a:solidFill>
                <a:effectLst/>
                <a:latin typeface="Calibri" panose="020F0502020204030204" pitchFamily="34" charset="0"/>
                <a:ea typeface="Calibri" panose="020F0502020204030204" pitchFamily="34" charset="0"/>
                <a:cs typeface="Hacen Beirut"/>
              </a:rPr>
              <a:t>الفوسفور (</a:t>
            </a:r>
            <a:r>
              <a:rPr lang="en-US" sz="3600" b="1" u="sng"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phosphorus</a:t>
            </a:r>
            <a:r>
              <a:rPr lang="ar-EG" sz="4000" b="1" u="sng" dirty="0">
                <a:solidFill>
                  <a:schemeClr val="bg1"/>
                </a:solidFill>
                <a:effectLst/>
                <a:latin typeface="Calibri" panose="020F0502020204030204" pitchFamily="34" charset="0"/>
                <a:ea typeface="Calibri" panose="020F0502020204030204" pitchFamily="34" charset="0"/>
                <a:cs typeface="Hacen Beirut"/>
              </a:rPr>
              <a:t>)  </a:t>
            </a:r>
            <a:endParaRPr lang="en-US" sz="28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08000"/>
              </a:lnSpc>
              <a:spcBef>
                <a:spcPts val="0"/>
              </a:spcBef>
              <a:spcAft>
                <a:spcPts val="0"/>
              </a:spcAft>
            </a:pPr>
            <a:r>
              <a:rPr lang="ar-EG" sz="3600" dirty="0">
                <a:effectLst/>
                <a:latin typeface="Calibri" panose="020F0502020204030204" pitchFamily="34" charset="0"/>
                <a:ea typeface="Calibri" panose="020F0502020204030204" pitchFamily="34" charset="0"/>
                <a:cs typeface="Simplified Arabic" panose="02020603050405020304" pitchFamily="18" charset="-78"/>
              </a:rPr>
              <a:t>يعد الفوسفور أحد أهم الأملاح الضرورية للجسم، حيث يمثل نسبة 22% من الأملاح المعدنية فيه. ويوجد حوالي 80% من الفوسفور في العظام والاسنان متحدا مع الكالسيوم في صورة أملاح فوسفات الكالسيوم، أما باقي الفوسفور فيتوزع في خلايا الجسم والسائل الخلوي.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3996856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828" y="408161"/>
            <a:ext cx="9905999" cy="3541714"/>
          </a:xfrm>
        </p:spPr>
        <p:txBody>
          <a:bodyPr>
            <a:noAutofit/>
          </a:bodyPr>
          <a:lstStyle/>
          <a:p>
            <a:pPr marL="342900" marR="0" lvl="0" indent="-342900" algn="justLow" rtl="1">
              <a:lnSpc>
                <a:spcPct val="108000"/>
              </a:lnSpc>
              <a:spcBef>
                <a:spcPts val="0"/>
              </a:spcBef>
              <a:spcAft>
                <a:spcPts val="0"/>
              </a:spcAft>
              <a:buFont typeface="Webdings" panose="05030102010509060703" pitchFamily="18" charset="2"/>
              <a:buChar char=""/>
            </a:pPr>
            <a:r>
              <a:rPr lang="ar-EG" sz="2800" b="1" u="sng" dirty="0">
                <a:solidFill>
                  <a:schemeClr val="bg1"/>
                </a:solidFill>
                <a:effectLst/>
                <a:latin typeface="Hacen Beirut"/>
                <a:ea typeface="Calibri" panose="020F0502020204030204" pitchFamily="34" charset="0"/>
                <a:cs typeface="AL-Fares"/>
              </a:rPr>
              <a:t>وظائف الفوسفور</a:t>
            </a:r>
            <a:endParaRPr lang="en-US" sz="20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514350" marR="0" indent="-514350" algn="justLow" rtl="1">
              <a:lnSpc>
                <a:spcPct val="108000"/>
              </a:lnSpc>
              <a:spcBef>
                <a:spcPts val="0"/>
              </a:spcBef>
              <a:spcAft>
                <a:spcPts val="0"/>
              </a:spcAft>
              <a:buFont typeface="+mj-lt"/>
              <a:buAutoNum type="arabicPeriod"/>
            </a:pP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نموالانسان </a:t>
            </a:r>
            <a:r>
              <a:rPr lang="ar-EG" sz="3200" dirty="0">
                <a:effectLst/>
                <a:latin typeface="Calibri" panose="020F0502020204030204" pitchFamily="34" charset="0"/>
                <a:ea typeface="Calibri" panose="020F0502020204030204" pitchFamily="34" charset="0"/>
                <a:cs typeface="Simplified Arabic" panose="02020603050405020304" pitchFamily="18" charset="-78"/>
              </a:rPr>
              <a:t>والهيكل العظمي، و</a:t>
            </a: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له </a:t>
            </a:r>
            <a:r>
              <a:rPr lang="ar-EG" sz="3200" dirty="0">
                <a:effectLst/>
                <a:latin typeface="Calibri" panose="020F0502020204030204" pitchFamily="34" charset="0"/>
                <a:ea typeface="Calibri" panose="020F0502020204030204" pitchFamily="34" charset="0"/>
                <a:cs typeface="Simplified Arabic" panose="02020603050405020304" pitchFamily="18" charset="-78"/>
              </a:rPr>
              <a:t>وظائف أخري في كل العمليات الحيوية </a:t>
            </a: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للجسم.</a:t>
            </a:r>
          </a:p>
          <a:p>
            <a:pPr marL="514350" marR="0" indent="-514350" algn="justLow" rtl="1">
              <a:lnSpc>
                <a:spcPct val="108000"/>
              </a:lnSpc>
              <a:spcBef>
                <a:spcPts val="0"/>
              </a:spcBef>
              <a:spcAft>
                <a:spcPts val="0"/>
              </a:spcAft>
              <a:buFont typeface="+mj-lt"/>
              <a:buAutoNum type="arabicPeriod"/>
            </a:pP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مكون </a:t>
            </a:r>
            <a:r>
              <a:rPr lang="ar-EG" sz="3200" dirty="0">
                <a:effectLst/>
                <a:latin typeface="Calibri" panose="020F0502020204030204" pitchFamily="34" charset="0"/>
                <a:ea typeface="Calibri" panose="020F0502020204030204" pitchFamily="34" charset="0"/>
                <a:cs typeface="Simplified Arabic" panose="02020603050405020304" pitchFamily="18" charset="-78"/>
              </a:rPr>
              <a:t>ضروري في الحموض النووية الدنا والرنا </a:t>
            </a:r>
            <a:r>
              <a:rPr lang="en-US" sz="3200" dirty="0">
                <a:effectLst/>
                <a:latin typeface="Times New Roman" panose="02020603050405020304" pitchFamily="18" charset="0"/>
                <a:ea typeface="Calibri" panose="020F0502020204030204" pitchFamily="34" charset="0"/>
                <a:cs typeface="Arial" panose="020B0604020202020204" pitchFamily="34" charset="0"/>
              </a:rPr>
              <a:t>DNA</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و</a:t>
            </a:r>
            <a:r>
              <a:rPr lang="en-US" sz="3200" dirty="0">
                <a:effectLst/>
                <a:latin typeface="Times New Roman" panose="02020603050405020304" pitchFamily="18" charset="0"/>
                <a:ea typeface="Calibri" panose="020F0502020204030204" pitchFamily="34" charset="0"/>
                <a:cs typeface="Arial" panose="020B0604020202020204" pitchFamily="34" charset="0"/>
              </a:rPr>
              <a:t>RNA</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الضرورية لانقسام الخلايا وتصنيع البروتين والجينات.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514350" marR="0" indent="-514350" algn="justLow" rtl="1">
              <a:lnSpc>
                <a:spcPct val="108000"/>
              </a:lnSpc>
              <a:spcBef>
                <a:spcPts val="0"/>
              </a:spcBef>
              <a:spcAft>
                <a:spcPts val="0"/>
              </a:spcAft>
              <a:buFont typeface="+mj-lt"/>
              <a:buAutoNum type="arabicPeriod"/>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كذلك يدخل الفوسفور في تركيب الفوسفوليبدات (</a:t>
            </a:r>
            <a:r>
              <a:rPr lang="en-US" sz="3200" dirty="0">
                <a:effectLst/>
                <a:latin typeface="Times New Roman" panose="02020603050405020304" pitchFamily="18" charset="0"/>
                <a:ea typeface="Calibri" panose="020F0502020204030204" pitchFamily="34" charset="0"/>
                <a:cs typeface="Arial" panose="020B0604020202020204" pitchFamily="34" charset="0"/>
              </a:rPr>
              <a:t>Phospholipids</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التي تدخل في تركيب أغشية </a:t>
            </a: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الخلايا.</a:t>
            </a:r>
          </a:p>
          <a:p>
            <a:pPr marL="514350" marR="0" indent="-514350" algn="justLow" rtl="1">
              <a:lnSpc>
                <a:spcPct val="108000"/>
              </a:lnSpc>
              <a:spcBef>
                <a:spcPts val="0"/>
              </a:spcBef>
              <a:spcAft>
                <a:spcPts val="0"/>
              </a:spcAft>
              <a:buFont typeface="+mj-lt"/>
              <a:buAutoNum type="arabicPeriod"/>
            </a:pP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ضروري </a:t>
            </a:r>
            <a:r>
              <a:rPr lang="ar-EG" sz="3200" dirty="0">
                <a:effectLst/>
                <a:latin typeface="Calibri" panose="020F0502020204030204" pitchFamily="34" charset="0"/>
                <a:ea typeface="Calibri" panose="020F0502020204030204" pitchFamily="34" charset="0"/>
                <a:cs typeface="Simplified Arabic" panose="02020603050405020304" pitchFamily="18" charset="-78"/>
              </a:rPr>
              <a:t>للتحكم في إطلاق الطاقة الناتجة عن أكسدة الكربوهيدرات، والدهون، والبروتين حيث يدخل في تركيب جزئيات الادينوزين الثلاثي أو  الثنائي الفوسفات </a:t>
            </a:r>
            <a:r>
              <a:rPr lang="en-US" sz="3200" dirty="0">
                <a:effectLst/>
                <a:latin typeface="Times New Roman" panose="02020603050405020304" pitchFamily="18" charset="0"/>
                <a:ea typeface="Calibri" panose="020F0502020204030204" pitchFamily="34" charset="0"/>
                <a:cs typeface="Arial" panose="020B0604020202020204" pitchFamily="34" charset="0"/>
              </a:rPr>
              <a:t>ADP</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a:t>
            </a:r>
            <a:r>
              <a:rPr lang="en-US" sz="3200" dirty="0">
                <a:effectLst/>
                <a:latin typeface="Times New Roman" panose="02020603050405020304" pitchFamily="18" charset="0"/>
                <a:ea typeface="Calibri" panose="020F0502020204030204" pitchFamily="34" charset="0"/>
                <a:cs typeface="Arial" panose="020B0604020202020204" pitchFamily="34" charset="0"/>
              </a:rPr>
              <a:t>ATP</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a:t>
            </a: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a:t>
            </a:r>
          </a:p>
          <a:p>
            <a:pPr marL="514350" marR="0" indent="-514350" algn="justLow" rtl="1">
              <a:lnSpc>
                <a:spcPct val="108000"/>
              </a:lnSpc>
              <a:spcBef>
                <a:spcPts val="0"/>
              </a:spcBef>
              <a:spcAft>
                <a:spcPts val="0"/>
              </a:spcAft>
              <a:buFont typeface="+mj-lt"/>
              <a:buAutoNum type="arabicPeriod"/>
            </a:pPr>
            <a:r>
              <a:rPr lang="ar-EG" sz="3200" dirty="0" smtClean="0">
                <a:effectLst/>
                <a:latin typeface="Calibri" panose="020F0502020204030204" pitchFamily="34" charset="0"/>
                <a:ea typeface="Calibri" panose="020F0502020204030204" pitchFamily="34" charset="0"/>
                <a:cs typeface="Simplified Arabic" panose="02020603050405020304" pitchFamily="18" charset="-78"/>
              </a:rPr>
              <a:t>يساعد </a:t>
            </a:r>
            <a:r>
              <a:rPr lang="ar-EG" sz="3200" dirty="0">
                <a:effectLst/>
                <a:latin typeface="Calibri" panose="020F0502020204030204" pitchFamily="34" charset="0"/>
                <a:ea typeface="Calibri" panose="020F0502020204030204" pitchFamily="34" charset="0"/>
                <a:cs typeface="Simplified Arabic" panose="02020603050405020304" pitchFamily="18" charset="-78"/>
              </a:rPr>
              <a:t>الفوسفور على امتصاص ونقل المغذيات، كما يلعب دورا هاما لمنع أي تغيير في حموضة سوائل الجسم.</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973410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95" y="846572"/>
            <a:ext cx="9905999" cy="3541714"/>
          </a:xfrm>
        </p:spPr>
        <p:txBody>
          <a:bodyPr>
            <a:noAutofit/>
          </a:bodyPr>
          <a:lstStyle/>
          <a:p>
            <a:pPr marL="342900" marR="0" lvl="0" indent="-342900" algn="justLow" rtl="1">
              <a:lnSpc>
                <a:spcPct val="108000"/>
              </a:lnSpc>
              <a:spcBef>
                <a:spcPts val="0"/>
              </a:spcBef>
              <a:spcAft>
                <a:spcPts val="0"/>
              </a:spcAft>
              <a:buFont typeface="Webdings" panose="05030102010509060703" pitchFamily="18" charset="2"/>
              <a:buChar char=""/>
            </a:pPr>
            <a:r>
              <a:rPr lang="ar-EG" sz="3600" b="1" u="sng" dirty="0">
                <a:solidFill>
                  <a:schemeClr val="bg1"/>
                </a:solidFill>
                <a:effectLst/>
                <a:latin typeface="Hacen Beirut"/>
                <a:ea typeface="Calibri" panose="020F0502020204030204" pitchFamily="34" charset="0"/>
                <a:cs typeface="AL-Fares"/>
              </a:rPr>
              <a:t>المصادر الغذائية:</a:t>
            </a:r>
            <a:endParaRPr lang="en-US" sz="28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08000"/>
              </a:lnSpc>
              <a:spcBef>
                <a:spcPts val="0"/>
              </a:spcBef>
              <a:spcAft>
                <a:spcPts val="0"/>
              </a:spcAft>
            </a:pPr>
            <a:r>
              <a:rPr lang="ar-EG" sz="3600" dirty="0">
                <a:effectLst/>
                <a:latin typeface="Calibri" panose="020F0502020204030204" pitchFamily="34" charset="0"/>
                <a:ea typeface="Calibri" panose="020F0502020204030204" pitchFamily="34" charset="0"/>
                <a:cs typeface="Simplified Arabic" panose="02020603050405020304" pitchFamily="18" charset="-78"/>
              </a:rPr>
              <a:t>يوجد الفوسفور في أغلب الأغذية وخاصة الأغذية الغنية بالبروتين مثل اللحم والاسماك والدواجن والبيض. ومن المصادر الجيدة أيضا للفوسفور، اللبن ومنتجاته، والحبوب، والمكسرات، والبقوليات، وكذلك تسهم المشروبات الغازية والمواد المحتوية على الفوسفور في الأغذية المصنعة في زيادة المتناول في الفوسفور، الامر الذي يؤدي إلى انخفاض نسبة الكالسيوم إلى الفوسفور في الغذاء.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330700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134" y="1147196"/>
            <a:ext cx="10295849" cy="4226470"/>
          </a:xfrm>
        </p:spPr>
        <p:txBody>
          <a:bodyPr>
            <a:normAutofit/>
          </a:bodyPr>
          <a:lstStyle/>
          <a:p>
            <a:pPr marL="342900" marR="0" lvl="0" indent="-342900" algn="justLow" rtl="1">
              <a:lnSpc>
                <a:spcPct val="115000"/>
              </a:lnSpc>
              <a:spcBef>
                <a:spcPts val="0"/>
              </a:spcBef>
              <a:spcAft>
                <a:spcPts val="0"/>
              </a:spcAft>
              <a:buFont typeface="Webdings" panose="05030102010509060703" pitchFamily="18" charset="2"/>
              <a:buChar char=""/>
            </a:pPr>
            <a:r>
              <a:rPr lang="ar-EG" sz="3600" b="1" u="sng" dirty="0">
                <a:solidFill>
                  <a:schemeClr val="bg1"/>
                </a:solidFill>
                <a:effectLst/>
                <a:latin typeface="Hacen Beirut"/>
                <a:ea typeface="Calibri" panose="020F0502020204030204" pitchFamily="34" charset="0"/>
                <a:cs typeface="AL-Fares"/>
              </a:rPr>
              <a:t>نقص الفوسفور:</a:t>
            </a:r>
            <a:endParaRPr lang="en-US" sz="28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15000"/>
              </a:lnSpc>
              <a:spcBef>
                <a:spcPts val="0"/>
              </a:spcBef>
              <a:spcAft>
                <a:spcPts val="0"/>
              </a:spcAft>
            </a:pPr>
            <a:r>
              <a:rPr lang="ar-EG" sz="3600" dirty="0">
                <a:effectLst/>
                <a:latin typeface="Calibri" panose="020F0502020204030204" pitchFamily="34" charset="0"/>
                <a:ea typeface="Calibri" panose="020F0502020204030204" pitchFamily="34" charset="0"/>
                <a:cs typeface="Simplified Arabic" panose="02020603050405020304" pitchFamily="18" charset="-78"/>
              </a:rPr>
              <a:t>نظرا لانتشار الفوسفور في الأغذية الحيوانية والنباتية فهناك احتمال ضئيل لنقص المتناول الغذائي منه. ويحدث نقص الفوسفور عند إعطاء الغلوكوز أو  في حالة التغذية الوريدية الكاملة لمدة طويلة، أو  استعمال مضادات الحموضة، أو  حالة فرط الدريقية.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1902718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146" y="1197301"/>
            <a:ext cx="9905999" cy="3541714"/>
          </a:xfrm>
        </p:spPr>
        <p:txBody>
          <a:bodyPr>
            <a:noAutofit/>
          </a:bodyPr>
          <a:lstStyle/>
          <a:p>
            <a:pPr marL="342900" marR="0" lvl="0" indent="-342900" algn="just" rtl="1">
              <a:lnSpc>
                <a:spcPct val="115000"/>
              </a:lnSpc>
              <a:spcBef>
                <a:spcPts val="0"/>
              </a:spcBef>
              <a:spcAft>
                <a:spcPts val="0"/>
              </a:spcAft>
              <a:buFont typeface="Wingdings" panose="05000000000000000000" pitchFamily="2" charset="2"/>
              <a:buChar char=""/>
            </a:pPr>
            <a:r>
              <a:rPr lang="ar-EG" sz="4400" b="1" u="sng" dirty="0">
                <a:solidFill>
                  <a:schemeClr val="bg1"/>
                </a:solidFill>
                <a:effectLst/>
                <a:latin typeface="Calibri" panose="020F0502020204030204" pitchFamily="34" charset="0"/>
                <a:ea typeface="Calibri" panose="020F0502020204030204" pitchFamily="34" charset="0"/>
                <a:cs typeface="Hacen Beirut"/>
              </a:rPr>
              <a:t>المغنيزيوم </a:t>
            </a:r>
            <a:endParaRPr lang="en-US" sz="32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rtl="1"/>
            <a:r>
              <a:rPr lang="ar-EG" sz="4000" dirty="0">
                <a:effectLst/>
                <a:ea typeface="Calibri" panose="020F0502020204030204" pitchFamily="34" charset="0"/>
                <a:cs typeface="Simplified Arabic" panose="02020603050405020304" pitchFamily="18" charset="-78"/>
              </a:rPr>
              <a:t>يحتوي جسم الإنسان البالغ على حوالي 20-40 غراما مغنيزيوم، حيث يوجد 60% من هذه الكمية في العظام و26% في العضلات، والباقي في الانسجة الرخوة وسوائل الجسم.</a:t>
            </a:r>
            <a:endParaRPr lang="en-US" sz="4000" dirty="0"/>
          </a:p>
        </p:txBody>
      </p:sp>
    </p:spTree>
    <p:extLst>
      <p:ext uri="{BB962C8B-B14F-4D97-AF65-F5344CB8AC3E}">
        <p14:creationId xmlns:p14="http://schemas.microsoft.com/office/powerpoint/2010/main" val="168611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EG" sz="4000" b="1" dirty="0">
                <a:solidFill>
                  <a:schemeClr val="bg1"/>
                </a:solidFill>
                <a:effectLst/>
              </a:rPr>
              <a:t>الاملاح المعدنية</a:t>
            </a:r>
            <a:endParaRPr lang="en-US" sz="4000" dirty="0">
              <a:solidFill>
                <a:schemeClr val="bg1"/>
              </a:solidFill>
              <a:effectLst/>
            </a:endParaRPr>
          </a:p>
          <a:p>
            <a:pPr algn="r" rtl="1"/>
            <a:r>
              <a:rPr lang="ar-EG" sz="4000" dirty="0">
                <a:solidFill>
                  <a:schemeClr val="bg1"/>
                </a:solidFill>
                <a:effectLst/>
              </a:rPr>
              <a:t>الاملاح المعدنية هي عناصر غير عضوية لا يستطيع الجسم تصنيعها ولذلك يجب الحصول عليها في الغذاء.</a:t>
            </a:r>
            <a:endParaRPr lang="en-US" sz="4000" dirty="0">
              <a:solidFill>
                <a:schemeClr val="bg1"/>
              </a:solidFill>
              <a:effectLst/>
            </a:endParaRPr>
          </a:p>
          <a:p>
            <a:pPr algn="r" rtl="1"/>
            <a:endParaRPr lang="en-US" sz="4000" dirty="0">
              <a:solidFill>
                <a:schemeClr val="bg1"/>
              </a:solidFill>
            </a:endParaRPr>
          </a:p>
        </p:txBody>
      </p:sp>
    </p:spTree>
    <p:extLst>
      <p:ext uri="{BB962C8B-B14F-4D97-AF65-F5344CB8AC3E}">
        <p14:creationId xmlns:p14="http://schemas.microsoft.com/office/powerpoint/2010/main" val="15405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3938" y="708786"/>
            <a:ext cx="9905999" cy="3541714"/>
          </a:xfrm>
        </p:spPr>
        <p:txBody>
          <a:bodyPr>
            <a:noAutofit/>
          </a:bodyPr>
          <a:lstStyle/>
          <a:p>
            <a:pPr marL="342900" marR="0" lvl="0" indent="-342900" algn="justLow" rtl="1">
              <a:lnSpc>
                <a:spcPct val="115000"/>
              </a:lnSpc>
              <a:spcBef>
                <a:spcPts val="0"/>
              </a:spcBef>
              <a:spcAft>
                <a:spcPts val="0"/>
              </a:spcAft>
              <a:buFont typeface="Webdings" panose="05030102010509060703" pitchFamily="18" charset="2"/>
              <a:buChar char=""/>
            </a:pPr>
            <a:r>
              <a:rPr lang="ar-EG" sz="3200" b="1" u="sng" dirty="0">
                <a:solidFill>
                  <a:schemeClr val="bg1"/>
                </a:solidFill>
                <a:effectLst/>
                <a:latin typeface="Hacen Beirut"/>
                <a:ea typeface="Calibri" panose="020F0502020204030204" pitchFamily="34" charset="0"/>
                <a:cs typeface="AL-Fares"/>
              </a:rPr>
              <a:t>وظائف المغنيزيوم:</a:t>
            </a:r>
            <a:endParaRPr lang="en-US"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514350" marR="0" indent="-514350" algn="justLow" rtl="1">
              <a:lnSpc>
                <a:spcPct val="115000"/>
              </a:lnSpc>
              <a:spcBef>
                <a:spcPts val="0"/>
              </a:spcBef>
              <a:spcAft>
                <a:spcPts val="0"/>
              </a:spcAft>
              <a:buFont typeface="+mj-lt"/>
              <a:buAutoNum type="arabicParenR"/>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يدخل المغنيزيوم في العديد من العمليات البيوكيميائية والفيسيولوجية كعامل مساعد.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514350" marR="0" indent="-514350" algn="justLow" rtl="1">
              <a:lnSpc>
                <a:spcPct val="115000"/>
              </a:lnSpc>
              <a:spcBef>
                <a:spcPts val="0"/>
              </a:spcBef>
              <a:spcAft>
                <a:spcPts val="0"/>
              </a:spcAft>
              <a:buFont typeface="+mj-lt"/>
              <a:buAutoNum type="arabicParenR"/>
            </a:pPr>
            <a:r>
              <a:rPr lang="ar-EG" sz="3200" dirty="0">
                <a:effectLst/>
                <a:latin typeface="Calibri" panose="020F0502020204030204" pitchFamily="34" charset="0"/>
                <a:ea typeface="Calibri" panose="020F0502020204030204" pitchFamily="34" charset="0"/>
                <a:cs typeface="Simplified Arabic" panose="02020603050405020304" pitchFamily="18" charset="-78"/>
              </a:rPr>
              <a:t> حيث إن المغنيزيوم ضروري لكل التفاعلات المصاحبة لانطلاق الطاقة ولكل التفاعلات المتعلقة بالاستقلاب الغذائي للكربوهيدرات، والدهون، والبروتين والحموض النووية.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514350" marR="0" indent="-514350" algn="justLow" rtl="1">
              <a:lnSpc>
                <a:spcPct val="115000"/>
              </a:lnSpc>
              <a:spcBef>
                <a:spcPts val="0"/>
              </a:spcBef>
              <a:spcAft>
                <a:spcPts val="0"/>
              </a:spcAft>
              <a:buFont typeface="+mj-lt"/>
              <a:buAutoNum type="arabicParenR"/>
            </a:pPr>
            <a:r>
              <a:rPr lang="ar-EG" sz="3200" dirty="0">
                <a:effectLst/>
                <a:latin typeface="Calibri" panose="020F0502020204030204" pitchFamily="34" charset="0"/>
                <a:ea typeface="Calibri" panose="020F0502020204030204" pitchFamily="34" charset="0"/>
                <a:cs typeface="Simplified Arabic" panose="02020603050405020304" pitchFamily="18" charset="-78"/>
              </a:rPr>
              <a:t>والمغنيزيوم مكون طبيعي أيضا في العظام، وهو ضروري للنقل العصبي (</a:t>
            </a:r>
            <a:r>
              <a:rPr lang="en-US" sz="3200" dirty="0">
                <a:effectLst/>
                <a:latin typeface="Times New Roman" panose="02020603050405020304" pitchFamily="18" charset="0"/>
                <a:ea typeface="Calibri" panose="020F0502020204030204" pitchFamily="34" charset="0"/>
                <a:cs typeface="Arial" panose="020B0604020202020204" pitchFamily="34" charset="0"/>
              </a:rPr>
              <a:t>transmission nerve</a:t>
            </a:r>
            <a:r>
              <a:rPr lang="ar-EG" sz="3200" dirty="0">
                <a:effectLst/>
                <a:latin typeface="Calibri" panose="020F0502020204030204" pitchFamily="34" charset="0"/>
                <a:ea typeface="Calibri" panose="020F0502020204030204" pitchFamily="34" charset="0"/>
                <a:cs typeface="Simplified Arabic" panose="02020603050405020304" pitchFamily="18" charset="-78"/>
              </a:rPr>
              <a:t>) وكذلك لانقباض العضلات حيث يعمل على ترخية العضلات بعكس ما يفعله الكالسيوم.</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2235478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94" y="821520"/>
            <a:ext cx="9905999" cy="3541714"/>
          </a:xfrm>
        </p:spPr>
        <p:txBody>
          <a:bodyPr>
            <a:noAutofit/>
          </a:bodyPr>
          <a:lstStyle/>
          <a:p>
            <a:pPr marL="342900" marR="0" lvl="0" indent="-342900" algn="justLow" rtl="1">
              <a:lnSpc>
                <a:spcPct val="115000"/>
              </a:lnSpc>
              <a:spcBef>
                <a:spcPts val="0"/>
              </a:spcBef>
              <a:spcAft>
                <a:spcPts val="0"/>
              </a:spcAft>
              <a:buFont typeface="Webdings" panose="05030102010509060703" pitchFamily="18" charset="2"/>
              <a:buChar char=""/>
            </a:pPr>
            <a:r>
              <a:rPr lang="ar-EG" sz="4400" b="1" u="sng" dirty="0">
                <a:solidFill>
                  <a:schemeClr val="bg1"/>
                </a:solidFill>
                <a:effectLst/>
                <a:latin typeface="Hacen Beirut"/>
                <a:ea typeface="Calibri" panose="020F0502020204030204" pitchFamily="34" charset="0"/>
                <a:cs typeface="AL-Fares"/>
              </a:rPr>
              <a:t>المصادر الغذائية: </a:t>
            </a:r>
            <a:endParaRPr lang="en-US" sz="36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15000"/>
              </a:lnSpc>
              <a:spcBef>
                <a:spcPts val="0"/>
              </a:spcBef>
              <a:spcAft>
                <a:spcPts val="0"/>
              </a:spcAft>
            </a:pPr>
            <a:r>
              <a:rPr lang="ar-EG" sz="4400" dirty="0">
                <a:effectLst/>
                <a:latin typeface="Calibri" panose="020F0502020204030204" pitchFamily="34" charset="0"/>
                <a:ea typeface="Calibri" panose="020F0502020204030204" pitchFamily="34" charset="0"/>
                <a:cs typeface="Simplified Arabic" panose="02020603050405020304" pitchFamily="18" charset="-78"/>
              </a:rPr>
              <a:t>يوجد المغنيزيوم بوفرة في الأغذية النباتية. ومن مصادره الجيدة البذور والمكسرات، والبقوليات، والحبوب الكاملة، والخضروات الداكنة الخضرة لانه مكون أساسي في مادة الكلوروفيل.</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4213377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1516" y="395635"/>
            <a:ext cx="9905999" cy="3541714"/>
          </a:xfrm>
        </p:spPr>
        <p:txBody>
          <a:bodyPr>
            <a:noAutofit/>
          </a:bodyPr>
          <a:lstStyle/>
          <a:p>
            <a:pPr marL="342900" marR="0" lvl="0" indent="-342900" algn="justLow" rtl="1">
              <a:lnSpc>
                <a:spcPct val="115000"/>
              </a:lnSpc>
              <a:spcBef>
                <a:spcPts val="0"/>
              </a:spcBef>
              <a:spcAft>
                <a:spcPts val="0"/>
              </a:spcAft>
              <a:buFont typeface="Webdings" panose="05030102010509060703" pitchFamily="18" charset="2"/>
              <a:buChar char=""/>
            </a:pPr>
            <a:r>
              <a:rPr lang="ar-EG" sz="4000" b="1" u="sng" dirty="0">
                <a:solidFill>
                  <a:schemeClr val="bg1"/>
                </a:solidFill>
                <a:effectLst/>
                <a:latin typeface="Hacen Beirut"/>
                <a:ea typeface="Calibri" panose="020F0502020204030204" pitchFamily="34" charset="0"/>
                <a:cs typeface="AL-Fares"/>
              </a:rPr>
              <a:t>نقص </a:t>
            </a:r>
            <a:r>
              <a:rPr lang="ar-EG" sz="4000" b="1" u="sng">
                <a:solidFill>
                  <a:schemeClr val="bg1"/>
                </a:solidFill>
                <a:effectLst/>
                <a:latin typeface="Hacen Beirut"/>
                <a:ea typeface="Calibri" panose="020F0502020204030204" pitchFamily="34" charset="0"/>
                <a:cs typeface="AL-Fares"/>
              </a:rPr>
              <a:t>المغنيزيوم </a:t>
            </a:r>
            <a:endParaRPr lang="ar-EG" sz="4000" b="1" u="sng" smtClean="0">
              <a:solidFill>
                <a:schemeClr val="bg1"/>
              </a:solidFill>
              <a:effectLst/>
              <a:latin typeface="Hacen Beirut"/>
              <a:ea typeface="Calibri" panose="020F0502020204030204" pitchFamily="34" charset="0"/>
              <a:cs typeface="AL-Fares"/>
            </a:endParaRPr>
          </a:p>
          <a:p>
            <a:pPr marL="0" marR="0" lvl="0" indent="0" algn="justLow" rtl="1">
              <a:lnSpc>
                <a:spcPct val="115000"/>
              </a:lnSpc>
              <a:spcBef>
                <a:spcPts val="0"/>
              </a:spcBef>
              <a:spcAft>
                <a:spcPts val="0"/>
              </a:spcAft>
              <a:buNone/>
            </a:pPr>
            <a:endParaRPr lang="en-US" sz="32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490855" algn="justLow" rtl="1">
              <a:lnSpc>
                <a:spcPct val="115000"/>
              </a:lnSpc>
              <a:spcBef>
                <a:spcPts val="0"/>
              </a:spcBef>
              <a:spcAft>
                <a:spcPts val="0"/>
              </a:spcAft>
            </a:pPr>
            <a:r>
              <a:rPr lang="ar-EG" sz="4000" dirty="0">
                <a:effectLst/>
                <a:latin typeface="Calibri" panose="020F0502020204030204" pitchFamily="34" charset="0"/>
                <a:ea typeface="Calibri" panose="020F0502020204030204" pitchFamily="34" charset="0"/>
                <a:cs typeface="Simplified Arabic" panose="02020603050405020304" pitchFamily="18" charset="-78"/>
              </a:rPr>
              <a:t>يحدث نقص المغنيزيوم الحاد في حالات أمراض الكلي، والعلاج بمدرات البول، وسوء الامتصاص، وزيادة إفراز الغدة الدرقية، والتهاب البنكرياس، والداء السكري، وتتمثل أعراض نقص المغنزيوم في فقدان الشهية واختلال النمو وضعف العضلات والتشويش العقلي (التخطيط) (</a:t>
            </a:r>
            <a:r>
              <a:rPr lang="en-US" sz="4000" dirty="0">
                <a:effectLst/>
                <a:latin typeface="Times New Roman" panose="02020603050405020304" pitchFamily="18" charset="0"/>
                <a:ea typeface="Calibri" panose="020F0502020204030204" pitchFamily="34" charset="0"/>
                <a:cs typeface="Arial" panose="020B0604020202020204" pitchFamily="34" charset="0"/>
              </a:rPr>
              <a:t>confusion</a:t>
            </a:r>
            <a:r>
              <a:rPr lang="ar-EG" sz="4000" dirty="0">
                <a:effectLst/>
                <a:latin typeface="Calibri" panose="020F0502020204030204" pitchFamily="34" charset="0"/>
                <a:ea typeface="Calibri" panose="020F0502020204030204" pitchFamily="34" charset="0"/>
                <a:cs typeface="Simplified Arabic" panose="02020603050405020304" pitchFamily="18"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2423356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srcRect l="25435" t="19599" r="24656" b="9668"/>
          <a:stretch/>
        </p:blipFill>
        <p:spPr>
          <a:xfrm>
            <a:off x="926927" y="640375"/>
            <a:ext cx="9745248" cy="6023802"/>
          </a:xfrm>
          <a:prstGeom prst="rect">
            <a:avLst/>
          </a:prstGeom>
        </p:spPr>
      </p:pic>
    </p:spTree>
    <p:extLst>
      <p:ext uri="{BB962C8B-B14F-4D97-AF65-F5344CB8AC3E}">
        <p14:creationId xmlns:p14="http://schemas.microsoft.com/office/powerpoint/2010/main" val="427415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146" y="859098"/>
            <a:ext cx="9905999" cy="3541714"/>
          </a:xfrm>
        </p:spPr>
        <p:txBody>
          <a:bodyPr>
            <a:noAutofit/>
          </a:bodyPr>
          <a:lstStyle/>
          <a:p>
            <a:pPr algn="just" rtl="1"/>
            <a:r>
              <a:rPr lang="ar-EG" sz="4400" dirty="0">
                <a:solidFill>
                  <a:schemeClr val="bg1"/>
                </a:solidFill>
                <a:effectLst/>
              </a:rPr>
              <a:t>وتشمل الأملاح المعدنية 4,5% من وزن الجسم. ويشكل الكالسيوم حوالي نصف هذه النسبة، بينما يشكل الفوسفور 25% منها، وتشكل بقية الأملاح المعدنية نسبة الــ 25% المتبقية منها، وتوجد الأملاح المعدنية بتركيزات أكبر في الأغذية الحيوانية أكثر من الأغذية النباتية، ما عدا المغنيزيوم والمنغنيز. وتتباين كميات الأملاح المعدنية التي يحتاجها الجسم.</a:t>
            </a:r>
            <a:endParaRPr lang="en-US" sz="4400" dirty="0">
              <a:solidFill>
                <a:schemeClr val="bg1"/>
              </a:solidFill>
            </a:endParaRPr>
          </a:p>
        </p:txBody>
      </p:sp>
    </p:spTree>
    <p:extLst>
      <p:ext uri="{BB962C8B-B14F-4D97-AF65-F5344CB8AC3E}">
        <p14:creationId xmlns:p14="http://schemas.microsoft.com/office/powerpoint/2010/main" val="295138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1100" y="533421"/>
            <a:ext cx="9905999" cy="3541714"/>
          </a:xfrm>
        </p:spPr>
        <p:txBody>
          <a:bodyPr>
            <a:noAutofit/>
          </a:bodyPr>
          <a:lstStyle/>
          <a:p>
            <a:pPr lvl="0" algn="just" rtl="1"/>
            <a:r>
              <a:rPr lang="ar-EG" sz="3200" b="1" u="sng" dirty="0">
                <a:solidFill>
                  <a:schemeClr val="bg1"/>
                </a:solidFill>
                <a:effectLst/>
              </a:rPr>
              <a:t>الوظائف العامة للاملاح المعدنية:</a:t>
            </a:r>
            <a:endParaRPr lang="en-US" sz="3200" b="1" u="sng" dirty="0">
              <a:solidFill>
                <a:schemeClr val="bg1"/>
              </a:solidFill>
              <a:effectLst/>
            </a:endParaRPr>
          </a:p>
          <a:p>
            <a:pPr marL="0" lvl="0" indent="0" algn="just" rtl="1">
              <a:buNone/>
            </a:pPr>
            <a:r>
              <a:rPr lang="ar-EG" sz="3200" dirty="0" smtClean="0">
                <a:solidFill>
                  <a:schemeClr val="bg1"/>
                </a:solidFill>
                <a:effectLst/>
              </a:rPr>
              <a:t>المحافظة </a:t>
            </a:r>
            <a:r>
              <a:rPr lang="ar-EG" sz="3200" dirty="0">
                <a:solidFill>
                  <a:schemeClr val="bg1"/>
                </a:solidFill>
                <a:effectLst/>
              </a:rPr>
              <a:t>على التوازن الحمضي – القاعدي في الجسم (</a:t>
            </a:r>
            <a:r>
              <a:rPr lang="en-US" sz="3200" dirty="0">
                <a:solidFill>
                  <a:schemeClr val="bg1"/>
                </a:solidFill>
                <a:effectLst/>
              </a:rPr>
              <a:t>Maintenance of acid – base balance</a:t>
            </a:r>
            <a:r>
              <a:rPr lang="ar-EG" sz="3200" dirty="0">
                <a:solidFill>
                  <a:schemeClr val="bg1"/>
                </a:solidFill>
                <a:effectLst/>
              </a:rPr>
              <a:t>) </a:t>
            </a:r>
            <a:endParaRPr lang="en-US" sz="3200" dirty="0">
              <a:solidFill>
                <a:schemeClr val="bg1"/>
              </a:solidFill>
              <a:effectLst/>
            </a:endParaRPr>
          </a:p>
          <a:p>
            <a:pPr lvl="0" algn="just" rtl="1"/>
            <a:r>
              <a:rPr lang="ar-EG" sz="3200" dirty="0">
                <a:effectLst/>
              </a:rPr>
              <a:t>تزيد بعض الأملاح من الوسط الحامضي مثل أملاح الكلور، والفوسفور، والكبريت، وتوجد هذه الأملاح في اللحوم، والبيض والحبوب. وهناك بعض الأملاح التي تزيد من الوسط القاعدي مثل أملاح الصوديوم، والكالسيوم، والبوتاسيوم، والمغنيزيوم، والفوسفات وتوجد هذه الأملاح في الفواكه، والخضروات، والمكسرات. أما الالبان، والسكر والنشا، والدهون فهي أغذية متعادلة.</a:t>
            </a:r>
            <a:endParaRPr lang="en-US" sz="3200" dirty="0">
              <a:effectLst/>
            </a:endParaRPr>
          </a:p>
          <a:p>
            <a:pPr algn="just"/>
            <a:endParaRPr lang="en-US" sz="3200" dirty="0"/>
          </a:p>
        </p:txBody>
      </p:sp>
    </p:spTree>
    <p:extLst>
      <p:ext uri="{BB962C8B-B14F-4D97-AF65-F5344CB8AC3E}">
        <p14:creationId xmlns:p14="http://schemas.microsoft.com/office/powerpoint/2010/main" val="289017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829" y="495843"/>
            <a:ext cx="9905999" cy="3541714"/>
          </a:xfrm>
        </p:spPr>
        <p:txBody>
          <a:bodyPr>
            <a:noAutofit/>
          </a:bodyPr>
          <a:lstStyle/>
          <a:p>
            <a:pPr marL="0" lvl="0" indent="0" algn="r" rtl="1">
              <a:buNone/>
            </a:pPr>
            <a:r>
              <a:rPr lang="ar-EG" sz="3200" dirty="0">
                <a:solidFill>
                  <a:schemeClr val="bg1"/>
                </a:solidFill>
                <a:effectLst/>
              </a:rPr>
              <a:t>عوامل مساعدة أو  كمساعد الانزيمات في التفاعلات الحيوية </a:t>
            </a:r>
            <a:endParaRPr lang="en-US" sz="3200" dirty="0">
              <a:solidFill>
                <a:schemeClr val="bg1"/>
              </a:solidFill>
              <a:effectLst/>
            </a:endParaRPr>
          </a:p>
          <a:p>
            <a:pPr lvl="0" algn="r" rtl="1"/>
            <a:r>
              <a:rPr lang="ar-EG" sz="3200" dirty="0">
                <a:effectLst/>
              </a:rPr>
              <a:t>تدخل بعض الأملاح المعدنية كعوامل مساعدة في التفاعلات الحيوية وكوسيط بين الانزيم والمادة التي يعمل عليها، مثال ذلك الزنك في العديد من التفاعلات، والكالسيوم في تجلط الدم وامتصاص الفيتامين (</a:t>
            </a:r>
            <a:r>
              <a:rPr lang="en-US" sz="3200" dirty="0">
                <a:effectLst/>
              </a:rPr>
              <a:t>B</a:t>
            </a:r>
            <a:r>
              <a:rPr lang="en-US" sz="3200" baseline="-25000" dirty="0">
                <a:effectLst/>
              </a:rPr>
              <a:t>12</a:t>
            </a:r>
            <a:r>
              <a:rPr lang="ar-EG" sz="3200" dirty="0">
                <a:effectLst/>
              </a:rPr>
              <a:t>).</a:t>
            </a:r>
            <a:endParaRPr lang="en-US" sz="3200" dirty="0">
              <a:effectLst/>
            </a:endParaRPr>
          </a:p>
          <a:p>
            <a:pPr marL="0" lvl="0" indent="0" algn="r" rtl="1">
              <a:buNone/>
            </a:pPr>
            <a:r>
              <a:rPr lang="ar-EG" sz="3200" dirty="0">
                <a:solidFill>
                  <a:schemeClr val="bg1"/>
                </a:solidFill>
                <a:effectLst/>
              </a:rPr>
              <a:t>مكونات مركبات الجسم الاساسية (</a:t>
            </a:r>
            <a:r>
              <a:rPr lang="en-US" sz="3200" dirty="0" err="1">
                <a:solidFill>
                  <a:schemeClr val="bg1"/>
                </a:solidFill>
                <a:effectLst/>
              </a:rPr>
              <a:t>Compenents</a:t>
            </a:r>
            <a:r>
              <a:rPr lang="en-US" sz="3200" dirty="0">
                <a:solidFill>
                  <a:schemeClr val="bg1"/>
                </a:solidFill>
                <a:effectLst/>
              </a:rPr>
              <a:t> of essential body compounds</a:t>
            </a:r>
            <a:r>
              <a:rPr lang="ar-EG" sz="3200" dirty="0">
                <a:solidFill>
                  <a:schemeClr val="bg1"/>
                </a:solidFill>
                <a:effectLst/>
              </a:rPr>
              <a:t>).</a:t>
            </a:r>
            <a:endParaRPr lang="en-US" sz="3200" dirty="0">
              <a:solidFill>
                <a:schemeClr val="bg1"/>
              </a:solidFill>
              <a:effectLst/>
            </a:endParaRPr>
          </a:p>
          <a:p>
            <a:pPr algn="r" rtl="1"/>
            <a:r>
              <a:rPr lang="ar-EG" sz="3200" dirty="0">
                <a:effectLst/>
              </a:rPr>
              <a:t>تحتاج بعض مركبات الجسم مثل الهرمونات إلى العناصر المعدنية كمكون أساسي فمثلا يحتاج هرمون الثيروكسين (</a:t>
            </a:r>
            <a:r>
              <a:rPr lang="en-US" sz="3200" dirty="0" err="1">
                <a:effectLst/>
              </a:rPr>
              <a:t>thyroxine</a:t>
            </a:r>
            <a:r>
              <a:rPr lang="ar-EG" sz="3200" dirty="0">
                <a:effectLst/>
              </a:rPr>
              <a:t>) الذي يتحكم في الاستقلاب الغذائي للطاقة، إلى اليود</a:t>
            </a:r>
            <a:endParaRPr lang="en-US" sz="3200" dirty="0"/>
          </a:p>
        </p:txBody>
      </p:sp>
    </p:spTree>
    <p:extLst>
      <p:ext uri="{BB962C8B-B14F-4D97-AF65-F5344CB8AC3E}">
        <p14:creationId xmlns:p14="http://schemas.microsoft.com/office/powerpoint/2010/main" val="330598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151" y="646155"/>
            <a:ext cx="9905999" cy="3541714"/>
          </a:xfrm>
        </p:spPr>
        <p:txBody>
          <a:bodyPr>
            <a:noAutofit/>
          </a:bodyPr>
          <a:lstStyle/>
          <a:p>
            <a:pPr marL="0" lvl="0" indent="0" algn="r" rtl="1">
              <a:buNone/>
            </a:pPr>
            <a:r>
              <a:rPr lang="ar-EG" sz="3200" dirty="0">
                <a:solidFill>
                  <a:schemeClr val="bg1"/>
                </a:solidFill>
                <a:effectLst/>
              </a:rPr>
              <a:t>انتقال التدفقات العصبية (</a:t>
            </a:r>
            <a:r>
              <a:rPr lang="en-US" sz="3200" dirty="0">
                <a:solidFill>
                  <a:schemeClr val="bg1"/>
                </a:solidFill>
                <a:effectLst/>
              </a:rPr>
              <a:t>transmission of nerve impulses</a:t>
            </a:r>
            <a:r>
              <a:rPr lang="ar-EG" sz="3200" dirty="0">
                <a:solidFill>
                  <a:schemeClr val="bg1"/>
                </a:solidFill>
                <a:effectLst/>
              </a:rPr>
              <a:t>)</a:t>
            </a:r>
            <a:endParaRPr lang="en-US" sz="3200" dirty="0">
              <a:solidFill>
                <a:schemeClr val="bg1"/>
              </a:solidFill>
              <a:effectLst/>
            </a:endParaRPr>
          </a:p>
          <a:p>
            <a:pPr lvl="0" algn="r" rtl="1"/>
            <a:r>
              <a:rPr lang="ar-EG" sz="3200" dirty="0">
                <a:effectLst/>
              </a:rPr>
              <a:t>تلعب بعض الأملاح المعدنية مثل البوتاسيوم والصوديوم والكالسيوم دورا حيويا في توصيل وإرسال التدفقات العصبية في الالياف العصبية </a:t>
            </a:r>
            <a:endParaRPr lang="en-US" sz="3200" dirty="0">
              <a:effectLst/>
            </a:endParaRPr>
          </a:p>
          <a:p>
            <a:pPr marL="0" lvl="0" indent="0" algn="r" rtl="1">
              <a:buNone/>
            </a:pPr>
            <a:r>
              <a:rPr lang="ar-EG" sz="3200" dirty="0">
                <a:solidFill>
                  <a:schemeClr val="bg1"/>
                </a:solidFill>
                <a:effectLst/>
              </a:rPr>
              <a:t>التحكم في انقباض العضلات (</a:t>
            </a:r>
            <a:r>
              <a:rPr lang="en-US" sz="3200" dirty="0">
                <a:solidFill>
                  <a:schemeClr val="bg1"/>
                </a:solidFill>
                <a:effectLst/>
              </a:rPr>
              <a:t>Regulation of contractility of muscles</a:t>
            </a:r>
            <a:r>
              <a:rPr lang="ar-EG" sz="3200" dirty="0">
                <a:solidFill>
                  <a:schemeClr val="bg1"/>
                </a:solidFill>
                <a:effectLst/>
              </a:rPr>
              <a:t>)  </a:t>
            </a:r>
            <a:endParaRPr lang="en-US" sz="3200" dirty="0">
              <a:solidFill>
                <a:schemeClr val="bg1"/>
              </a:solidFill>
              <a:effectLst/>
            </a:endParaRPr>
          </a:p>
          <a:p>
            <a:pPr lvl="0" algn="r" rtl="1"/>
            <a:r>
              <a:rPr lang="ar-EG" sz="3200" dirty="0">
                <a:effectLst/>
              </a:rPr>
              <a:t>لكي تعمل العضلات بشكل طبيعي وبكفاءة لابد من أن يكون توازن بين العناصر المعدنية مثل الكالسيوم الذي يحفز انقباض العضلات وعناصر أخري مثل الصوديوم، والبوتاسيوم، والمغنيزيوم التي تساعد على ارتخاء العضلات.</a:t>
            </a:r>
            <a:endParaRPr lang="en-US" sz="3200" dirty="0">
              <a:effectLst/>
            </a:endParaRPr>
          </a:p>
          <a:p>
            <a:pPr algn="r"/>
            <a:endParaRPr lang="en-US" sz="3200" dirty="0"/>
          </a:p>
        </p:txBody>
      </p:sp>
    </p:spTree>
    <p:extLst>
      <p:ext uri="{BB962C8B-B14F-4D97-AF65-F5344CB8AC3E}">
        <p14:creationId xmlns:p14="http://schemas.microsoft.com/office/powerpoint/2010/main" val="349622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94" y="320479"/>
            <a:ext cx="9905999" cy="3541714"/>
          </a:xfrm>
        </p:spPr>
        <p:txBody>
          <a:bodyPr>
            <a:noAutofit/>
          </a:bodyPr>
          <a:lstStyle/>
          <a:p>
            <a:pPr marL="0" lvl="0" indent="0" algn="just" rtl="1">
              <a:buNone/>
            </a:pPr>
            <a:r>
              <a:rPr lang="ar-EG" sz="3200" dirty="0">
                <a:solidFill>
                  <a:schemeClr val="bg1"/>
                </a:solidFill>
                <a:effectLst/>
              </a:rPr>
              <a:t>نمو انسجة الجسم (</a:t>
            </a:r>
            <a:r>
              <a:rPr lang="en-US" sz="3200" dirty="0">
                <a:solidFill>
                  <a:schemeClr val="bg1"/>
                </a:solidFill>
                <a:effectLst/>
              </a:rPr>
              <a:t>growth of body tissue</a:t>
            </a:r>
            <a:r>
              <a:rPr lang="ar-EG" sz="3200" dirty="0">
                <a:solidFill>
                  <a:schemeClr val="bg1"/>
                </a:solidFill>
                <a:effectLst/>
              </a:rPr>
              <a:t>) </a:t>
            </a:r>
            <a:endParaRPr lang="en-US" sz="3200" dirty="0">
              <a:solidFill>
                <a:schemeClr val="bg1"/>
              </a:solidFill>
              <a:effectLst/>
            </a:endParaRPr>
          </a:p>
          <a:p>
            <a:pPr lvl="0" algn="just" rtl="1"/>
            <a:r>
              <a:rPr lang="ar-EG" sz="3200" dirty="0">
                <a:effectLst/>
              </a:rPr>
              <a:t>تدخل بعض الأملاح مثل الكالسيوم والفوسفور بتركيزات كبيرة في تركيب العظام والاسنان، وأي نقص في أحد هذه العناصر ينتج عنه تأخر في النمو( التقزم). ويعتبر أيضا الحديد ضروريا لتكوين الهيموغلوبين وهويساعد بالتالي على النمو.</a:t>
            </a:r>
            <a:endParaRPr lang="en-US" sz="3200" dirty="0">
              <a:effectLst/>
            </a:endParaRPr>
          </a:p>
          <a:p>
            <a:pPr marL="0" lvl="0" indent="0" algn="just" rtl="1">
              <a:buNone/>
            </a:pPr>
            <a:r>
              <a:rPr lang="ar-EG" sz="3200" dirty="0">
                <a:solidFill>
                  <a:schemeClr val="bg1"/>
                </a:solidFill>
                <a:effectLst/>
              </a:rPr>
              <a:t>المحافظة على توازن الماء (</a:t>
            </a:r>
            <a:r>
              <a:rPr lang="en-US" sz="3200" dirty="0">
                <a:solidFill>
                  <a:schemeClr val="bg1"/>
                </a:solidFill>
                <a:effectLst/>
              </a:rPr>
              <a:t>Maintenance of Water balance</a:t>
            </a:r>
            <a:r>
              <a:rPr lang="ar-EG" sz="3200" dirty="0">
                <a:solidFill>
                  <a:schemeClr val="bg1"/>
                </a:solidFill>
                <a:effectLst/>
              </a:rPr>
              <a:t>)  </a:t>
            </a:r>
            <a:endParaRPr lang="en-US" sz="3200" dirty="0">
              <a:solidFill>
                <a:schemeClr val="bg1"/>
              </a:solidFill>
              <a:effectLst/>
            </a:endParaRPr>
          </a:p>
          <a:p>
            <a:pPr lvl="0" algn="just" rtl="1"/>
            <a:r>
              <a:rPr lang="ar-EG" sz="3200" dirty="0">
                <a:effectLst/>
              </a:rPr>
              <a:t>تحافظ بعض العناصر المعدنية مثل الصوديوم والبوتاسيوم، والكلوريد على توازن السوائل بين مختلف أقسام الجسم ( داخل وخارج وبين الخلايا وكذلك في الاوعية الدموية).</a:t>
            </a:r>
            <a:endParaRPr lang="en-US" sz="3200" dirty="0">
              <a:effectLst/>
            </a:endParaRPr>
          </a:p>
          <a:p>
            <a:pPr algn="just"/>
            <a:endParaRPr lang="en-US" sz="3200" dirty="0"/>
          </a:p>
        </p:txBody>
      </p:sp>
    </p:spTree>
    <p:extLst>
      <p:ext uri="{BB962C8B-B14F-4D97-AF65-F5344CB8AC3E}">
        <p14:creationId xmlns:p14="http://schemas.microsoft.com/office/powerpoint/2010/main" val="297085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94" y="671207"/>
            <a:ext cx="9905999" cy="3541714"/>
          </a:xfrm>
        </p:spPr>
        <p:txBody>
          <a:bodyPr>
            <a:noAutofit/>
          </a:bodyPr>
          <a:lstStyle/>
          <a:p>
            <a:pPr marL="0" lvl="0" indent="0" algn="r" rtl="1">
              <a:buNone/>
            </a:pPr>
            <a:r>
              <a:rPr lang="ar-EG" sz="3600" b="1" u="sng" dirty="0">
                <a:solidFill>
                  <a:schemeClr val="bg1"/>
                </a:solidFill>
                <a:effectLst/>
              </a:rPr>
              <a:t>العناصر المعدنية الكبيرة </a:t>
            </a:r>
            <a:r>
              <a:rPr lang="ar-EG" sz="3600" b="1" u="sng" dirty="0" smtClean="0">
                <a:solidFill>
                  <a:schemeClr val="bg1"/>
                </a:solidFill>
                <a:effectLst/>
              </a:rPr>
              <a:t>المقدار</a:t>
            </a:r>
            <a:endParaRPr lang="en-US" sz="3600" b="1" u="sng" dirty="0">
              <a:solidFill>
                <a:schemeClr val="bg1"/>
              </a:solidFill>
              <a:effectLst/>
            </a:endParaRPr>
          </a:p>
          <a:p>
            <a:pPr lvl="0" algn="r" rtl="1"/>
            <a:r>
              <a:rPr lang="ar-EG" sz="4000" b="1" dirty="0">
                <a:solidFill>
                  <a:srgbClr val="FFFF00"/>
                </a:solidFill>
                <a:effectLst/>
              </a:rPr>
              <a:t>الكالسيوم (</a:t>
            </a:r>
            <a:r>
              <a:rPr lang="en-US" sz="4000" b="1" dirty="0">
                <a:solidFill>
                  <a:srgbClr val="FFFF00"/>
                </a:solidFill>
                <a:effectLst/>
              </a:rPr>
              <a:t>Calcium</a:t>
            </a:r>
            <a:r>
              <a:rPr lang="ar-EG" sz="4000" b="1" dirty="0">
                <a:solidFill>
                  <a:srgbClr val="FFFF00"/>
                </a:solidFill>
                <a:effectLst/>
              </a:rPr>
              <a:t>)  </a:t>
            </a:r>
            <a:endParaRPr lang="en-US" sz="4000" b="1" dirty="0">
              <a:solidFill>
                <a:srgbClr val="FFFF00"/>
              </a:solidFill>
              <a:effectLst/>
            </a:endParaRPr>
          </a:p>
          <a:p>
            <a:pPr algn="just" rtl="1"/>
            <a:r>
              <a:rPr lang="ar-EG" sz="3600" dirty="0">
                <a:effectLst/>
              </a:rPr>
              <a:t>الكالسيوم هوأكثر الأملاح المعدنية توافرا في الجسم، حيث يشكل </a:t>
            </a:r>
            <a:r>
              <a:rPr lang="ar-EG" sz="3600" dirty="0" smtClean="0">
                <a:effectLst/>
              </a:rPr>
              <a:t> </a:t>
            </a:r>
            <a:r>
              <a:rPr lang="ar-EG" sz="3600" dirty="0">
                <a:effectLst/>
              </a:rPr>
              <a:t>5% من وزن الجسم ويشكل 39% من الأملاح المعدنية الكلية، ويوجد 99% من الكالسيوم في العظام والاسنان والباقي في الدم وخارج الخلايا. وقد وجد أن للكالسيوم دورا رئيسيا في منع تخلخل العظام (</a:t>
            </a:r>
            <a:r>
              <a:rPr lang="en-US" sz="3600" dirty="0" err="1">
                <a:effectLst/>
              </a:rPr>
              <a:t>Osteoperosis</a:t>
            </a:r>
            <a:r>
              <a:rPr lang="ar-EG" sz="3600" dirty="0">
                <a:effectLst/>
              </a:rPr>
              <a:t>).</a:t>
            </a:r>
            <a:endParaRPr lang="en-US" sz="3600" dirty="0">
              <a:effectLst/>
            </a:endParaRPr>
          </a:p>
          <a:p>
            <a:pPr algn="r"/>
            <a:endParaRPr lang="en-US" sz="3200" dirty="0"/>
          </a:p>
        </p:txBody>
      </p:sp>
    </p:spTree>
    <p:extLst>
      <p:ext uri="{BB962C8B-B14F-4D97-AF65-F5344CB8AC3E}">
        <p14:creationId xmlns:p14="http://schemas.microsoft.com/office/powerpoint/2010/main" val="317854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136</TotalTime>
  <Words>1299</Words>
  <Application>Microsoft Office PowerPoint</Application>
  <PresentationFormat>Widescreen</PresentationFormat>
  <Paragraphs>76</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AL-Fares</vt:lpstr>
      <vt:lpstr>Arial</vt:lpstr>
      <vt:lpstr>Calibri</vt:lpstr>
      <vt:lpstr>Hacen Beirut</vt:lpstr>
      <vt:lpstr>Simplified Arabic</vt:lpstr>
      <vt:lpstr>Times New Roman</vt:lpstr>
      <vt:lpstr>Trebuchet MS</vt:lpstr>
      <vt:lpstr>Tw Cen MT</vt:lpstr>
      <vt:lpstr>Webdings</vt:lpstr>
      <vt:lpstr>Wingdings</vt:lpstr>
      <vt:lpstr>Circuit</vt:lpstr>
      <vt:lpstr>الأملاح المعدنية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الأملاح المعدنية</dc:title>
  <dc:creator>RODINA</dc:creator>
  <cp:lastModifiedBy>RODINA</cp:lastModifiedBy>
  <cp:revision>13</cp:revision>
  <dcterms:created xsi:type="dcterms:W3CDTF">2015-04-01T16:31:47Z</dcterms:created>
  <dcterms:modified xsi:type="dcterms:W3CDTF">2015-04-01T20:52:51Z</dcterms:modified>
</cp:coreProperties>
</file>