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C760A2-C6EF-4224-8899-2B6562FFA3E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419596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760A2-C6EF-4224-8899-2B6562FFA3E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3916659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760A2-C6EF-4224-8899-2B6562FFA3E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8768-E0B0-44E1-93D9-844521BDD63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99263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760A2-C6EF-4224-8899-2B6562FFA3E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265999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760A2-C6EF-4224-8899-2B6562FFA3E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8768-E0B0-44E1-93D9-844521BDD63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7785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760A2-C6EF-4224-8899-2B6562FFA3E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27435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C760A2-C6EF-4224-8899-2B6562FFA3E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2535577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C760A2-C6EF-4224-8899-2B6562FFA3E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1167971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C760A2-C6EF-4224-8899-2B6562FFA3E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451594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760A2-C6EF-4224-8899-2B6562FFA3EF}"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298591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C760A2-C6EF-4224-8899-2B6562FFA3EF}"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186157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C760A2-C6EF-4224-8899-2B6562FFA3EF}" type="datetimeFigureOut">
              <a:rPr lang="en-US" smtClean="0"/>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3743052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C760A2-C6EF-4224-8899-2B6562FFA3EF}" type="datetimeFigureOut">
              <a:rPr lang="en-US" smtClean="0"/>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3836894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760A2-C6EF-4224-8899-2B6562FFA3EF}" type="datetimeFigureOut">
              <a:rPr lang="en-US" smtClean="0"/>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405191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760A2-C6EF-4224-8899-2B6562FFA3EF}"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1668445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760A2-C6EF-4224-8899-2B6562FFA3EF}"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78768-E0B0-44E1-93D9-844521BDD63D}" type="slidenum">
              <a:rPr lang="en-US" smtClean="0"/>
              <a:t>‹#›</a:t>
            </a:fld>
            <a:endParaRPr lang="en-US"/>
          </a:p>
        </p:txBody>
      </p:sp>
    </p:spTree>
    <p:extLst>
      <p:ext uri="{BB962C8B-B14F-4D97-AF65-F5344CB8AC3E}">
        <p14:creationId xmlns:p14="http://schemas.microsoft.com/office/powerpoint/2010/main" val="4060301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C760A2-C6EF-4224-8899-2B6562FFA3EF}" type="datetimeFigureOut">
              <a:rPr lang="en-US" smtClean="0"/>
              <a:t>4/14/2016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278768-E0B0-44E1-93D9-844521BDD63D}" type="slidenum">
              <a:rPr lang="en-US" smtClean="0"/>
              <a:t>‹#›</a:t>
            </a:fld>
            <a:endParaRPr lang="en-US"/>
          </a:p>
        </p:txBody>
      </p:sp>
    </p:spTree>
    <p:extLst>
      <p:ext uri="{BB962C8B-B14F-4D97-AF65-F5344CB8AC3E}">
        <p14:creationId xmlns:p14="http://schemas.microsoft.com/office/powerpoint/2010/main" val="1669076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25885"/>
            <a:ext cx="9144000" cy="1365337"/>
          </a:xfrm>
        </p:spPr>
        <p:txBody>
          <a:bodyPr>
            <a:normAutofit fontScale="90000"/>
          </a:bodyPr>
          <a:lstStyle/>
          <a:p>
            <a:pPr rtl="1"/>
            <a:r>
              <a:rPr lang="ar-EG" b="1" dirty="0" smtClean="0">
                <a:effectLst/>
                <a:latin typeface="Calibri" panose="020F0502020204030204" pitchFamily="34" charset="0"/>
                <a:ea typeface="Calibri" panose="020F0502020204030204" pitchFamily="34" charset="0"/>
                <a:cs typeface="Simplified Arabic" panose="02020603050405020304" pitchFamily="18" charset="-78"/>
              </a:rPr>
              <a:t>قيتامين </a:t>
            </a:r>
            <a:r>
              <a:rPr lang="en-US" b="1" dirty="0" smtClean="0">
                <a:effectLst/>
                <a:latin typeface="Simplified Arabic" panose="02020603050405020304" pitchFamily="18" charset="-78"/>
                <a:ea typeface="Calibri" panose="020F0502020204030204" pitchFamily="34" charset="0"/>
                <a:cs typeface="Arial" panose="020B0604020202020204" pitchFamily="34" charset="0"/>
              </a:rPr>
              <a:t>B2</a:t>
            </a:r>
            <a:r>
              <a:rPr lang="ar-EG" b="1" dirty="0" smtClean="0">
                <a:effectLst/>
                <a:latin typeface="Calibri" panose="020F0502020204030204" pitchFamily="34" charset="0"/>
                <a:ea typeface="Calibri" panose="020F0502020204030204" pitchFamily="34" charset="0"/>
                <a:cs typeface="Simplified Arabic" panose="02020603050405020304" pitchFamily="18" charset="-78"/>
              </a:rPr>
              <a:t> الريبوفلافين </a:t>
            </a:r>
            <a:r>
              <a:rPr lang="en-US" b="1" dirty="0" smtClean="0">
                <a:effectLst/>
                <a:latin typeface="Simplified Arabic" panose="02020603050405020304" pitchFamily="18" charset="-78"/>
                <a:ea typeface="Calibri" panose="020F0502020204030204" pitchFamily="34" charset="0"/>
                <a:cs typeface="Arial" panose="020B0604020202020204" pitchFamily="34" charset="0"/>
              </a:rPr>
              <a:t>Riboflavin</a:t>
            </a:r>
            <a:r>
              <a:rPr lang="ar-EG" b="1" dirty="0" smtClean="0">
                <a:effectLst/>
                <a:latin typeface="Calibri" panose="020F0502020204030204" pitchFamily="34" charset="0"/>
                <a:ea typeface="Calibri" panose="020F0502020204030204" pitchFamily="34" charset="0"/>
                <a:cs typeface="Simplified Arabic" panose="02020603050405020304" pitchFamily="18" charset="-78"/>
              </a:rPr>
              <a:t>  </a:t>
            </a:r>
            <a:r>
              <a:rPr lang="en-US" sz="5400" dirty="0" smtClean="0">
                <a:effectLst/>
                <a:latin typeface="Calibri" panose="020F0502020204030204" pitchFamily="34" charset="0"/>
                <a:ea typeface="Calibri" panose="020F0502020204030204" pitchFamily="34" charset="0"/>
                <a:cs typeface="Arial" panose="020B0604020202020204" pitchFamily="34" charset="0"/>
              </a:rPr>
              <a:t/>
            </a:r>
            <a:br>
              <a:rPr lang="en-US" sz="54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p:cNvSpPr>
            <a:spLocks noGrp="1"/>
          </p:cNvSpPr>
          <p:nvPr>
            <p:ph type="subTitle" idx="1"/>
          </p:nvPr>
        </p:nvSpPr>
        <p:spPr>
          <a:xfrm>
            <a:off x="1524000" y="1309775"/>
            <a:ext cx="9144000" cy="1655762"/>
          </a:xfrm>
        </p:spPr>
        <p:txBody>
          <a:bodyPr>
            <a:noAutofit/>
          </a:bodyPr>
          <a:lstStyle/>
          <a:p>
            <a:pPr algn="r" rtl="1">
              <a:lnSpc>
                <a:spcPct val="115000"/>
              </a:lnSpc>
              <a:spcBef>
                <a:spcPts val="0"/>
              </a:spcBef>
              <a:spcAft>
                <a:spcPts val="1000"/>
              </a:spcAft>
            </a:pPr>
            <a:r>
              <a:rPr lang="ar-EG" sz="2400" dirty="0" smtClean="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يعمل الريبوفلافين كمركب لتميم الأنزيمات ثنائي نوكليوتيد الفلافين والأدنين وأحادي نوكيلوتيد الفلافين والأدنين وهما مكونان ضروريات لإنتاج الطاقة.</a:t>
            </a:r>
            <a:endParaRPr lang="en-US" sz="28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Bef>
                <a:spcPts val="0"/>
              </a:spcBef>
              <a:spcAft>
                <a:spcPts val="1000"/>
              </a:spcAft>
            </a:pPr>
            <a:r>
              <a:rPr lang="ar-EG" sz="2400" b="1" dirty="0" smtClean="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وظائف الريبوفلافين </a:t>
            </a:r>
            <a:endParaRPr lang="en-US" sz="28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sz="2400" dirty="0" smtClean="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يعمل الريبوفلافين كتميم أنزيم </a:t>
            </a:r>
            <a:r>
              <a:rPr lang="en-US" sz="2400" dirty="0" smtClean="0">
                <a:solidFill>
                  <a:schemeClr val="tx1"/>
                </a:solidFill>
                <a:effectLst/>
                <a:latin typeface="Simplified Arabic" panose="02020603050405020304" pitchFamily="18" charset="-78"/>
                <a:ea typeface="Calibri" panose="020F0502020204030204" pitchFamily="34" charset="0"/>
                <a:cs typeface="Arial" panose="020B0604020202020204" pitchFamily="34" charset="0"/>
              </a:rPr>
              <a:t>coenzyme</a:t>
            </a:r>
            <a:r>
              <a:rPr lang="ar-EG" sz="2400" dirty="0" smtClean="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في تفاعلات الأكسدة والاختزال في الخلايا</a:t>
            </a:r>
            <a:r>
              <a:rPr lang="en-US" sz="2400" dirty="0" smtClean="0">
                <a:solidFill>
                  <a:schemeClr val="tx1"/>
                </a:solidFill>
                <a:effectLst/>
                <a:latin typeface="Simplified Arabic" panose="02020603050405020304" pitchFamily="18" charset="-78"/>
                <a:ea typeface="Calibri" panose="020F0502020204030204" pitchFamily="34" charset="0"/>
                <a:cs typeface="Arial" panose="020B0604020202020204" pitchFamily="34" charset="0"/>
              </a:rPr>
              <a:t>.</a:t>
            </a:r>
            <a:endParaRPr lang="en-US" sz="28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sz="2400" dirty="0" smtClean="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يعمل كحامل للهيدروجين في المقتدرات  </a:t>
            </a:r>
            <a:r>
              <a:rPr lang="en-US" sz="2400" dirty="0" smtClean="0">
                <a:solidFill>
                  <a:schemeClr val="tx1"/>
                </a:solidFill>
                <a:effectLst/>
                <a:latin typeface="Simplified Arabic" panose="02020603050405020304" pitchFamily="18" charset="-78"/>
                <a:ea typeface="Calibri" panose="020F0502020204030204" pitchFamily="34" charset="0"/>
                <a:cs typeface="Arial" panose="020B0604020202020204" pitchFamily="34" charset="0"/>
              </a:rPr>
              <a:t>mitochondria</a:t>
            </a:r>
            <a:r>
              <a:rPr lang="ar-EG" sz="2400" dirty="0" smtClean="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وبذلك يسهم في انطلاق الطاقة من الكربوهيدرات, والبروتيانت , والدهون. كما يدخل في الأستقلاب الغذائي لهذه المغذيات كتميم أنزيم</a:t>
            </a:r>
            <a:r>
              <a:rPr lang="en-US" sz="2400" dirty="0" smtClean="0">
                <a:solidFill>
                  <a:schemeClr val="tx1"/>
                </a:solidFill>
                <a:effectLst/>
                <a:latin typeface="Simplified Arabic" panose="02020603050405020304" pitchFamily="18" charset="-78"/>
                <a:ea typeface="Calibri" panose="020F0502020204030204" pitchFamily="34" charset="0"/>
                <a:cs typeface="Arial" panose="020B0604020202020204" pitchFamily="34" charset="0"/>
              </a:rPr>
              <a:t>. </a:t>
            </a:r>
            <a:endParaRPr lang="en-US" sz="28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EG" sz="2400" dirty="0" smtClean="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ويعمل علي تنشيط الفيتامين </a:t>
            </a:r>
            <a:r>
              <a:rPr lang="en-US" sz="2400" dirty="0" smtClean="0">
                <a:solidFill>
                  <a:schemeClr val="tx1"/>
                </a:solidFill>
                <a:effectLst/>
                <a:latin typeface="Simplified Arabic" panose="02020603050405020304" pitchFamily="18" charset="-78"/>
                <a:ea typeface="Calibri" panose="020F0502020204030204" pitchFamily="34" charset="0"/>
                <a:cs typeface="Arial" panose="020B0604020202020204" pitchFamily="34" charset="0"/>
              </a:rPr>
              <a:t>B6</a:t>
            </a:r>
            <a:r>
              <a:rPr lang="ar-EG" sz="2400" dirty="0" smtClean="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أو البيريدوكسين </a:t>
            </a:r>
            <a:r>
              <a:rPr lang="en-US" sz="2400" dirty="0" smtClean="0">
                <a:solidFill>
                  <a:schemeClr val="tx1"/>
                </a:solidFill>
                <a:effectLst/>
                <a:latin typeface="Simplified Arabic" panose="02020603050405020304" pitchFamily="18" charset="-78"/>
                <a:ea typeface="Calibri" panose="020F0502020204030204" pitchFamily="34" charset="0"/>
                <a:cs typeface="Arial" panose="020B0604020202020204" pitchFamily="34" charset="0"/>
              </a:rPr>
              <a:t>Pyridoxine</a:t>
            </a:r>
            <a:r>
              <a:rPr lang="ar-EG" sz="2400" dirty="0" smtClean="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اللازم لتحويل التريبتوفان إلي نياسين. </a:t>
            </a:r>
            <a:endParaRPr lang="en-US" sz="28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ar-EG" sz="2400" dirty="0" smtClean="0">
                <a:solidFill>
                  <a:schemeClr val="tx1"/>
                </a:solidFill>
                <a:effectLst/>
                <a:ea typeface="Calibri" panose="020F0502020204030204" pitchFamily="34" charset="0"/>
                <a:cs typeface="Simplified Arabic" panose="02020603050405020304" pitchFamily="18" charset="-78"/>
              </a:rPr>
              <a:t>معروف الأن أن الريبوفلافين ضروري للنمو وترميم الأنسجة في كل الكائنات الحية الحيوانية. </a:t>
            </a:r>
            <a:endParaRPr lang="en-US" sz="2400" dirty="0">
              <a:solidFill>
                <a:schemeClr val="tx1"/>
              </a:solidFill>
            </a:endParaRPr>
          </a:p>
        </p:txBody>
      </p:sp>
    </p:spTree>
    <p:extLst>
      <p:ext uri="{BB962C8B-B14F-4D97-AF65-F5344CB8AC3E}">
        <p14:creationId xmlns:p14="http://schemas.microsoft.com/office/powerpoint/2010/main" val="3371534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609601"/>
            <a:ext cx="10946819" cy="5431762"/>
          </a:xfrm>
        </p:spPr>
        <p:txBody>
          <a:bodyPr>
            <a:noAutofit/>
          </a:bodyPr>
          <a:lstStyle/>
          <a:p>
            <a:pPr marL="0" marR="0" algn="justLow" rtl="1">
              <a:lnSpc>
                <a:spcPct val="115000"/>
              </a:lnSpc>
              <a:spcBef>
                <a:spcPts val="0"/>
              </a:spcBef>
              <a:spcAft>
                <a:spcPts val="1000"/>
              </a:spcAft>
            </a:pPr>
            <a:r>
              <a:rPr lang="ar-EG" sz="2800" b="1" dirty="0">
                <a:latin typeface="Calibri" panose="020F0502020204030204" pitchFamily="34" charset="0"/>
                <a:ea typeface="Calibri" panose="020F0502020204030204" pitchFamily="34" charset="0"/>
                <a:cs typeface="Simplified Arabic" panose="02020603050405020304" pitchFamily="18" charset="-78"/>
              </a:rPr>
              <a:t>نقص الفولات </a:t>
            </a:r>
            <a:r>
              <a:rPr lang="en-US" sz="2800" b="1" dirty="0">
                <a:latin typeface="Simplified Arabic" panose="02020603050405020304" pitchFamily="18" charset="-78"/>
                <a:ea typeface="Calibri" panose="020F0502020204030204" pitchFamily="34" charset="0"/>
                <a:cs typeface="Arial" panose="020B0604020202020204" pitchFamily="34" charset="0"/>
              </a:rPr>
              <a:t>folate deficiency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يؤدي عوز الفولات إلي </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15000"/>
              </a:lnSpc>
              <a:spcBef>
                <a:spcPts val="0"/>
              </a:spcBef>
              <a:spcAft>
                <a:spcPts val="1000"/>
              </a:spcAft>
              <a:buFont typeface="+mj-lt"/>
              <a:buAutoNum type="arabicParenR"/>
            </a:pPr>
            <a:r>
              <a:rPr lang="ar-EG" sz="2800" dirty="0">
                <a:latin typeface="Calibri" panose="020F0502020204030204" pitchFamily="34" charset="0"/>
                <a:ea typeface="Calibri" panose="020F0502020204030204" pitchFamily="34" charset="0"/>
                <a:cs typeface="Simplified Arabic" panose="02020603050405020304" pitchFamily="18" charset="-78"/>
              </a:rPr>
              <a:t>تغييرات في الأستقلاب الغذائي للحموضة النووية, الأمر الذي يؤدي إلي ضعف النمو, وفقر الدم الكبير الأرامات </a:t>
            </a:r>
            <a:r>
              <a:rPr lang="en-US" sz="2800" dirty="0" err="1">
                <a:latin typeface="Simplified Arabic" panose="02020603050405020304" pitchFamily="18" charset="-78"/>
                <a:ea typeface="Calibri" panose="020F0502020204030204" pitchFamily="34" charset="0"/>
                <a:cs typeface="Arial" panose="020B0604020202020204" pitchFamily="34" charset="0"/>
              </a:rPr>
              <a:t>megaliblastic</a:t>
            </a:r>
            <a:r>
              <a:rPr lang="ar-EG" sz="2800" dirty="0">
                <a:latin typeface="Calibri" panose="020F0502020204030204" pitchFamily="34" charset="0"/>
                <a:ea typeface="Calibri" panose="020F0502020204030204" pitchFamily="34" charset="0"/>
                <a:cs typeface="Simplified Arabic" panose="02020603050405020304" pitchFamily="18" charset="-78"/>
              </a:rPr>
              <a:t>, والتهاب اللسان واضطرابات في القناة الهضمية. </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15000"/>
              </a:lnSpc>
              <a:spcBef>
                <a:spcPts val="0"/>
              </a:spcBef>
              <a:spcAft>
                <a:spcPts val="1000"/>
              </a:spcAft>
              <a:buFont typeface="+mj-lt"/>
              <a:buAutoNum type="arabicParenR"/>
            </a:pPr>
            <a:r>
              <a:rPr lang="ar-EG" sz="2800" dirty="0">
                <a:latin typeface="Calibri" panose="020F0502020204030204" pitchFamily="34" charset="0"/>
                <a:ea typeface="Calibri" panose="020F0502020204030204" pitchFamily="34" charset="0"/>
                <a:cs typeface="Simplified Arabic" panose="02020603050405020304" pitchFamily="18" charset="-78"/>
              </a:rPr>
              <a:t>ويتعرض بعض الأشخاص لعوز الفولات نتيجة لزيادة الاحتياجات إليها مثل حالات الحمل, أو قلة المتناول الغذائي كما يحصل مع مدمني الخمور وكبار السن, أو نتيجة التداخل مع الامتصاص أو الاستفادة في الفولات, كما في حالات استعمال حبوب منع الحمل  أو الأدوية المضادة للأورام. ويؤدي نقص الفولات في بداية الحمل إلي </a:t>
            </a:r>
            <a:r>
              <a:rPr lang="ar-EG" sz="2800" dirty="0" smtClean="0">
                <a:latin typeface="Calibri" panose="020F0502020204030204" pitchFamily="34" charset="0"/>
                <a:ea typeface="Calibri" panose="020F0502020204030204" pitchFamily="34" charset="0"/>
                <a:cs typeface="Simplified Arabic" panose="02020603050405020304" pitchFamily="18" charset="-78"/>
              </a:rPr>
              <a:t>عاهات </a:t>
            </a:r>
            <a:r>
              <a:rPr lang="ar-EG" sz="2800" dirty="0">
                <a:latin typeface="Calibri" panose="020F0502020204030204" pitchFamily="34" charset="0"/>
                <a:ea typeface="Calibri" panose="020F0502020204030204" pitchFamily="34" charset="0"/>
                <a:cs typeface="Simplified Arabic" panose="02020603050405020304" pitchFamily="18" charset="-78"/>
              </a:rPr>
              <a:t>بالعمود الفقري للوليد ( الشوك المشقوق </a:t>
            </a:r>
            <a:r>
              <a:rPr lang="en-US" sz="2800" dirty="0" err="1">
                <a:latin typeface="Simplified Arabic" panose="02020603050405020304" pitchFamily="18" charset="-78"/>
                <a:ea typeface="Calibri" panose="020F0502020204030204" pitchFamily="34" charset="0"/>
                <a:cs typeface="Arial" panose="020B0604020202020204" pitchFamily="34" charset="0"/>
              </a:rPr>
              <a:t>spina</a:t>
            </a:r>
            <a:r>
              <a:rPr lang="en-US" sz="2800" dirty="0">
                <a:latin typeface="Simplified Arabic" panose="02020603050405020304" pitchFamily="18" charset="-78"/>
                <a:ea typeface="Calibri" panose="020F0502020204030204" pitchFamily="34" charset="0"/>
                <a:cs typeface="Arial" panose="020B0604020202020204" pitchFamily="34" charset="0"/>
              </a:rPr>
              <a:t> bifida</a:t>
            </a:r>
            <a:r>
              <a:rPr lang="ar-EG" sz="2800" dirty="0">
                <a:latin typeface="Calibri" panose="020F0502020204030204" pitchFamily="34" charset="0"/>
                <a:ea typeface="Calibri" panose="020F0502020204030204" pitchFamily="34" charset="0"/>
                <a:cs typeface="Simplified Arabic" panose="02020603050405020304" pitchFamily="18" charset="-78"/>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178292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425885"/>
            <a:ext cx="10796507" cy="5615477"/>
          </a:xfrm>
        </p:spPr>
        <p:txBody>
          <a:bodyPr>
            <a:noAutofit/>
          </a:bodyPr>
          <a:lstStyle/>
          <a:p>
            <a:pPr marL="0" marR="0" algn="justLow" rtl="1">
              <a:lnSpc>
                <a:spcPct val="115000"/>
              </a:lnSpc>
              <a:spcBef>
                <a:spcPts val="0"/>
              </a:spcBef>
              <a:spcAft>
                <a:spcPts val="1000"/>
              </a:spcAft>
            </a:pPr>
            <a:r>
              <a:rPr lang="ar-EG" sz="2800" b="1" dirty="0">
                <a:latin typeface="Calibri" panose="020F0502020204030204" pitchFamily="34" charset="0"/>
                <a:ea typeface="Calibri" panose="020F0502020204030204" pitchFamily="34" charset="0"/>
                <a:cs typeface="Simplified Arabic" panose="02020603050405020304" pitchFamily="18" charset="-78"/>
              </a:rPr>
              <a:t>فيتامين </a:t>
            </a:r>
            <a:r>
              <a:rPr lang="en-US" sz="2800" b="1" dirty="0">
                <a:latin typeface="Simplified Arabic" panose="02020603050405020304" pitchFamily="18" charset="-78"/>
                <a:ea typeface="Calibri" panose="020F0502020204030204" pitchFamily="34" charset="0"/>
                <a:cs typeface="Arial" panose="020B0604020202020204" pitchFamily="34" charset="0"/>
              </a:rPr>
              <a:t>B12</a:t>
            </a:r>
            <a:r>
              <a:rPr lang="ar-EG" sz="2800" b="1" dirty="0">
                <a:latin typeface="Calibri" panose="020F0502020204030204" pitchFamily="34" charset="0"/>
                <a:ea typeface="Calibri" panose="020F0502020204030204" pitchFamily="34" charset="0"/>
                <a:cs typeface="Simplified Arabic" panose="02020603050405020304" pitchFamily="18" charset="-78"/>
              </a:rPr>
              <a:t>؛ الكوبلامين </a:t>
            </a:r>
            <a:r>
              <a:rPr lang="en-US" sz="2800" b="1" dirty="0">
                <a:latin typeface="Simplified Arabic" panose="02020603050405020304" pitchFamily="18" charset="-78"/>
                <a:ea typeface="Calibri" panose="020F0502020204030204" pitchFamily="34" charset="0"/>
                <a:cs typeface="Arial" panose="020B0604020202020204" pitchFamily="34" charset="0"/>
              </a:rPr>
              <a:t>COBALAMIN</a:t>
            </a:r>
            <a:r>
              <a:rPr lang="ar-EG" sz="2800" b="1" dirty="0">
                <a:latin typeface="Calibri" panose="020F0502020204030204" pitchFamily="34" charset="0"/>
                <a:ea typeface="Calibri" panose="020F0502020204030204" pitchFamily="34" charset="0"/>
                <a:cs typeface="Simplified Arabic" panose="02020603050405020304" pitchFamily="18" charset="-78"/>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اكتشف أنه يمكنه علاج حالات فقر الدم الخبيث إذا أعطي المريض كميات كبيرة من الكبد النيئة, وفي نفس العام سجل </a:t>
            </a:r>
            <a:r>
              <a:rPr lang="ar-EG" sz="2800" dirty="0" smtClean="0">
                <a:latin typeface="Calibri" panose="020F0502020204030204" pitchFamily="34" charset="0"/>
                <a:ea typeface="Calibri" panose="020F0502020204030204" pitchFamily="34" charset="0"/>
                <a:cs typeface="Simplified Arabic" panose="02020603050405020304" pitchFamily="18" charset="-78"/>
              </a:rPr>
              <a:t>أن </a:t>
            </a:r>
            <a:r>
              <a:rPr lang="ar-EG" sz="2800" dirty="0">
                <a:latin typeface="Calibri" panose="020F0502020204030204" pitchFamily="34" charset="0"/>
                <a:ea typeface="Calibri" panose="020F0502020204030204" pitchFamily="34" charset="0"/>
                <a:cs typeface="Simplified Arabic" panose="02020603050405020304" pitchFamily="18" charset="-78"/>
              </a:rPr>
              <a:t>هناك عاملا خارجيا </a:t>
            </a:r>
            <a:r>
              <a:rPr lang="en-US" sz="2800" dirty="0">
                <a:latin typeface="Simplified Arabic" panose="02020603050405020304" pitchFamily="18" charset="-78"/>
                <a:ea typeface="Calibri" panose="020F0502020204030204" pitchFamily="34" charset="0"/>
                <a:cs typeface="Arial" panose="020B0604020202020204" pitchFamily="34" charset="0"/>
              </a:rPr>
              <a:t>EXTRINSIC </a:t>
            </a:r>
            <a:r>
              <a:rPr lang="ar-EG" sz="2800" dirty="0">
                <a:latin typeface="Calibri" panose="020F0502020204030204" pitchFamily="34" charset="0"/>
                <a:ea typeface="Calibri" panose="020F0502020204030204" pitchFamily="34" charset="0"/>
                <a:cs typeface="Simplified Arabic" panose="02020603050405020304" pitchFamily="18" charset="-78"/>
              </a:rPr>
              <a:t> يوجد في الغذاء وخاصة في الكبد, وعاملا داخليا </a:t>
            </a:r>
            <a:r>
              <a:rPr lang="en-US" sz="2800" dirty="0">
                <a:latin typeface="Simplified Arabic" panose="02020603050405020304" pitchFamily="18" charset="-78"/>
                <a:ea typeface="Calibri" panose="020F0502020204030204" pitchFamily="34" charset="0"/>
                <a:cs typeface="Arial" panose="020B0604020202020204" pitchFamily="34" charset="0"/>
              </a:rPr>
              <a:t> Intrinsic factor</a:t>
            </a:r>
            <a:r>
              <a:rPr lang="ar-EG" sz="2800" dirty="0">
                <a:latin typeface="Calibri" panose="020F0502020204030204" pitchFamily="34" charset="0"/>
                <a:ea typeface="Calibri" panose="020F0502020204030204" pitchFamily="34" charset="0"/>
                <a:cs typeface="Simplified Arabic" panose="02020603050405020304" pitchFamily="18" charset="-78"/>
              </a:rPr>
              <a:t> يوجد في الإفراز الطبيعي للمعدة وهذان العاملات ضروريان لمنع حالات فقر الدم الخبيث ولعلاجها. وقد اعتبر بعد ذلك أن العامل الخارجي هو العامل المضاد لفقر الدم الخبيث وأن العامل الداخلي الذي يفرزه الغشاء المبطن للمعدة ضروري للأمتصاص. وفي عام 1948 ثم اكتشاف فيتامين </a:t>
            </a:r>
            <a:r>
              <a:rPr lang="en-US" sz="2800" dirty="0">
                <a:latin typeface="Simplified Arabic" panose="02020603050405020304" pitchFamily="18" charset="-78"/>
                <a:ea typeface="Calibri" panose="020F0502020204030204" pitchFamily="34" charset="0"/>
                <a:cs typeface="Arial" panose="020B0604020202020204" pitchFamily="34" charset="0"/>
              </a:rPr>
              <a:t>B 12</a:t>
            </a:r>
            <a:r>
              <a:rPr lang="ar-EG" sz="2800" dirty="0">
                <a:latin typeface="Calibri" panose="020F0502020204030204" pitchFamily="34" charset="0"/>
                <a:ea typeface="Calibri" panose="020F0502020204030204" pitchFamily="34" charset="0"/>
                <a:cs typeface="Simplified Arabic" panose="02020603050405020304" pitchFamily="18" charset="-78"/>
              </a:rPr>
              <a:t> من خلاصة الكبد ووجد انه يحتوي علي ملح الكوبالت </a:t>
            </a:r>
            <a:r>
              <a:rPr lang="en-US" sz="2800" dirty="0">
                <a:latin typeface="Simplified Arabic" panose="02020603050405020304" pitchFamily="18" charset="-78"/>
                <a:ea typeface="Calibri" panose="020F0502020204030204" pitchFamily="34" charset="0"/>
                <a:cs typeface="Arial" panose="020B0604020202020204" pitchFamily="34" charset="0"/>
              </a:rPr>
              <a:t>Cobalt</a:t>
            </a:r>
            <a:r>
              <a:rPr lang="ar-EG" sz="2800" dirty="0">
                <a:latin typeface="Calibri" panose="020F0502020204030204" pitchFamily="34" charset="0"/>
                <a:ea typeface="Calibri" panose="020F0502020204030204" pitchFamily="34" charset="0"/>
                <a:cs typeface="Simplified Arabic" panose="02020603050405020304" pitchFamily="18" charset="-78"/>
              </a:rPr>
              <a:t> فسمي بالكوبالامين </a:t>
            </a:r>
            <a:r>
              <a:rPr lang="en-US" sz="2800" dirty="0" err="1">
                <a:latin typeface="Simplified Arabic" panose="02020603050405020304" pitchFamily="18" charset="-78"/>
                <a:ea typeface="Calibri" panose="020F0502020204030204" pitchFamily="34" charset="0"/>
                <a:cs typeface="Arial" panose="020B0604020202020204" pitchFamily="34" charset="0"/>
              </a:rPr>
              <a:t>cobalamin</a:t>
            </a:r>
            <a:r>
              <a:rPr lang="en-US" sz="2800" dirty="0">
                <a:latin typeface="Simplified Arabic" panose="02020603050405020304" pitchFamily="18" charset="-78"/>
                <a:ea typeface="Calibri" panose="020F0502020204030204" pitchFamily="34" charset="0"/>
                <a:cs typeface="Arial" panose="020B0604020202020204" pitchFamily="34" charset="0"/>
              </a:rPr>
              <a:t> </a:t>
            </a:r>
            <a:r>
              <a:rPr lang="ar-EG" sz="2800" dirty="0">
                <a:latin typeface="Calibri" panose="020F0502020204030204" pitchFamily="34" charset="0"/>
                <a:ea typeface="Calibri" panose="020F0502020204030204" pitchFamily="34" charset="0"/>
                <a:cs typeface="Simplified Arabic" panose="02020603050405020304" pitchFamily="18" charset="-78"/>
              </a:rPr>
              <a:t> وفي عام 1973 تم تصنيع </a:t>
            </a:r>
            <a:r>
              <a:rPr lang="en-US" sz="2800" dirty="0">
                <a:latin typeface="Simplified Arabic" panose="02020603050405020304" pitchFamily="18" charset="-78"/>
                <a:ea typeface="Calibri" panose="020F0502020204030204" pitchFamily="34" charset="0"/>
                <a:cs typeface="Arial" panose="020B0604020202020204" pitchFamily="34" charset="0"/>
              </a:rPr>
              <a:t>B12</a:t>
            </a:r>
            <a:r>
              <a:rPr lang="ar-EG" sz="2800" dirty="0">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366359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609601"/>
            <a:ext cx="10746403" cy="5431762"/>
          </a:xfrm>
        </p:spPr>
        <p:txBody>
          <a:bodyPr>
            <a:noAutofit/>
          </a:bodyPr>
          <a:lstStyle/>
          <a:p>
            <a:pPr marL="0" marR="0" algn="justLow" rtl="1">
              <a:lnSpc>
                <a:spcPct val="115000"/>
              </a:lnSpc>
              <a:spcBef>
                <a:spcPts val="0"/>
              </a:spcBef>
              <a:spcAft>
                <a:spcPts val="1000"/>
              </a:spcAft>
            </a:pPr>
            <a:r>
              <a:rPr lang="ar-EG" sz="2800" b="1" dirty="0">
                <a:latin typeface="Calibri" panose="020F0502020204030204" pitchFamily="34" charset="0"/>
                <a:ea typeface="Calibri" panose="020F0502020204030204" pitchFamily="34" charset="0"/>
                <a:cs typeface="Simplified Arabic" panose="02020603050405020304" pitchFamily="18" charset="-78"/>
              </a:rPr>
              <a:t>وظائف الفيتامين </a:t>
            </a:r>
            <a:r>
              <a:rPr lang="en-US" sz="2800" b="1" dirty="0">
                <a:latin typeface="Simplified Arabic" panose="02020603050405020304" pitchFamily="18" charset="-78"/>
                <a:ea typeface="Calibri" panose="020F0502020204030204" pitchFamily="34" charset="0"/>
                <a:cs typeface="Arial" panose="020B0604020202020204" pitchFamily="34" charset="0"/>
              </a:rPr>
              <a:t>B12</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Bef>
                <a:spcPts val="0"/>
              </a:spcBef>
              <a:spcAft>
                <a:spcPts val="1000"/>
              </a:spcAft>
              <a:buFont typeface="+mj-lt"/>
              <a:buAutoNum type="arabicPeriod"/>
            </a:pPr>
            <a:r>
              <a:rPr lang="ar-EG" sz="2800" dirty="0">
                <a:latin typeface="Calibri" panose="020F0502020204030204" pitchFamily="34" charset="0"/>
                <a:ea typeface="Calibri" panose="020F0502020204030204" pitchFamily="34" charset="0"/>
                <a:cs typeface="Simplified Arabic" panose="02020603050405020304" pitchFamily="18" charset="-78"/>
              </a:rPr>
              <a:t>يدخل </a:t>
            </a:r>
            <a:r>
              <a:rPr lang="en-US" sz="2800" dirty="0">
                <a:latin typeface="Simplified Arabic" panose="02020603050405020304" pitchFamily="18" charset="-78"/>
                <a:ea typeface="Calibri" panose="020F0502020204030204" pitchFamily="34" charset="0"/>
                <a:cs typeface="Arial" panose="020B0604020202020204" pitchFamily="34" charset="0"/>
              </a:rPr>
              <a:t>B12</a:t>
            </a:r>
            <a:r>
              <a:rPr lang="ar-EG" sz="2800" dirty="0">
                <a:latin typeface="Calibri" panose="020F0502020204030204" pitchFamily="34" charset="0"/>
                <a:ea typeface="Calibri" panose="020F0502020204030204" pitchFamily="34" charset="0"/>
                <a:cs typeface="Simplified Arabic" panose="02020603050405020304" pitchFamily="18" charset="-78"/>
              </a:rPr>
              <a:t> كتميم أنزيم </a:t>
            </a:r>
            <a:r>
              <a:rPr lang="en-US" sz="2800" dirty="0">
                <a:latin typeface="Simplified Arabic" panose="02020603050405020304" pitchFamily="18" charset="-78"/>
                <a:ea typeface="Calibri" panose="020F0502020204030204" pitchFamily="34" charset="0"/>
                <a:cs typeface="Arial" panose="020B0604020202020204" pitchFamily="34" charset="0"/>
              </a:rPr>
              <a:t>Coenzyme</a:t>
            </a:r>
            <a:r>
              <a:rPr lang="ar-EG" sz="2800" dirty="0">
                <a:latin typeface="Calibri" panose="020F0502020204030204" pitchFamily="34" charset="0"/>
                <a:ea typeface="Calibri" panose="020F0502020204030204" pitchFamily="34" charset="0"/>
                <a:cs typeface="Simplified Arabic" panose="02020603050405020304" pitchFamily="18" charset="-78"/>
              </a:rPr>
              <a:t> في تصنيع الحمض النووي الريبي المنقوص الأكسجين </a:t>
            </a:r>
            <a:r>
              <a:rPr lang="en-US" sz="2800" dirty="0">
                <a:latin typeface="Simplified Arabic" panose="02020603050405020304" pitchFamily="18" charset="-78"/>
                <a:ea typeface="Calibri" panose="020F0502020204030204" pitchFamily="34" charset="0"/>
                <a:cs typeface="Arial" panose="020B0604020202020204" pitchFamily="34" charset="0"/>
              </a:rPr>
              <a:t>DAN</a:t>
            </a:r>
            <a:r>
              <a:rPr lang="ar-EG" sz="2800" dirty="0">
                <a:latin typeface="Calibri" panose="020F0502020204030204" pitchFamily="34" charset="0"/>
                <a:ea typeface="Calibri" panose="020F0502020204030204" pitchFamily="34" charset="0"/>
                <a:cs typeface="Simplified Arabic" panose="02020603050405020304" pitchFamily="18" charset="-78"/>
              </a:rPr>
              <a:t> وهو لذلك يدخل في انقسام الخلايا. </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Bef>
                <a:spcPts val="0"/>
              </a:spcBef>
              <a:spcAft>
                <a:spcPts val="1000"/>
              </a:spcAft>
              <a:buFont typeface="+mj-lt"/>
              <a:buAutoNum type="arabicPeriod"/>
            </a:pPr>
            <a:r>
              <a:rPr lang="ar-EG" sz="2800" dirty="0">
                <a:latin typeface="Calibri" panose="020F0502020204030204" pitchFamily="34" charset="0"/>
                <a:ea typeface="Calibri" panose="020F0502020204030204" pitchFamily="34" charset="0"/>
                <a:cs typeface="Simplified Arabic" panose="02020603050405020304" pitchFamily="18" charset="-78"/>
              </a:rPr>
              <a:t>الكوبالامين ضروري للاستقلاب الغذائي لكل الخلايا خاصة خلايا القناة الهضمية, والنخاع العظمي (النقي) والنسيج العصبي .</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Bef>
                <a:spcPts val="0"/>
              </a:spcBef>
              <a:spcAft>
                <a:spcPts val="1000"/>
              </a:spcAft>
              <a:buFont typeface="+mj-lt"/>
              <a:buAutoNum type="arabicPeriod"/>
            </a:pPr>
            <a:r>
              <a:rPr lang="ar-EG" sz="2800" dirty="0">
                <a:latin typeface="Calibri" panose="020F0502020204030204" pitchFamily="34" charset="0"/>
                <a:ea typeface="Calibri" panose="020F0502020204030204" pitchFamily="34" charset="0"/>
                <a:cs typeface="Simplified Arabic" panose="02020603050405020304" pitchFamily="18" charset="-78"/>
              </a:rPr>
              <a:t>يشارك الكوبالامين كتميم أنزيم مع حمض الفوليك والكولين والميتيونين في نقل مجموعة الميثيل (</a:t>
            </a:r>
            <a:r>
              <a:rPr lang="en-US" sz="2800" dirty="0">
                <a:latin typeface="Simplified Arabic" panose="02020603050405020304" pitchFamily="18" charset="-78"/>
                <a:ea typeface="Calibri" panose="020F0502020204030204" pitchFamily="34" charset="0"/>
                <a:cs typeface="Arial" panose="020B0604020202020204" pitchFamily="34" charset="0"/>
              </a:rPr>
              <a:t>CH3</a:t>
            </a:r>
            <a:r>
              <a:rPr lang="ar-EG" sz="2800" dirty="0">
                <a:latin typeface="Calibri" panose="020F0502020204030204" pitchFamily="34" charset="0"/>
                <a:ea typeface="Calibri" panose="020F0502020204030204" pitchFamily="34" charset="0"/>
                <a:cs typeface="Simplified Arabic" panose="02020603050405020304" pitchFamily="18" charset="-78"/>
              </a:rPr>
              <a:t>) لتصنيع الحمض النووي الريبي المنقوص الأأكسجين </a:t>
            </a:r>
            <a:r>
              <a:rPr lang="en-US" sz="2800" dirty="0">
                <a:latin typeface="Simplified Arabic" panose="02020603050405020304" pitchFamily="18" charset="-78"/>
                <a:ea typeface="Calibri" panose="020F0502020204030204" pitchFamily="34" charset="0"/>
                <a:cs typeface="Arial" panose="020B0604020202020204" pitchFamily="34" charset="0"/>
              </a:rPr>
              <a:t>DAN</a:t>
            </a:r>
            <a:r>
              <a:rPr lang="ar-EG" sz="2800" dirty="0">
                <a:latin typeface="Calibri" panose="020F0502020204030204" pitchFamily="34" charset="0"/>
                <a:ea typeface="Calibri" panose="020F0502020204030204" pitchFamily="34" charset="0"/>
                <a:cs typeface="Simplified Arabic" panose="02020603050405020304" pitchFamily="18" charset="-78"/>
              </a:rPr>
              <a:t>, والبيورينات</a:t>
            </a:r>
            <a:r>
              <a:rPr lang="en-US" sz="2800" dirty="0">
                <a:latin typeface="Simplified Arabic" panose="02020603050405020304" pitchFamily="18" charset="-78"/>
                <a:ea typeface="Calibri" panose="020F0502020204030204" pitchFamily="34" charset="0"/>
                <a:cs typeface="Arial" panose="020B0604020202020204" pitchFamily="34" charset="0"/>
              </a:rPr>
              <a:t> Purines</a:t>
            </a:r>
            <a:r>
              <a:rPr lang="ar-EG" sz="2800" dirty="0">
                <a:latin typeface="Calibri" panose="020F0502020204030204" pitchFamily="34" charset="0"/>
                <a:ea typeface="Calibri" panose="020F0502020204030204" pitchFamily="34" charset="0"/>
                <a:cs typeface="Simplified Arabic" panose="02020603050405020304" pitchFamily="18" charset="-78"/>
              </a:rPr>
              <a:t>, والبيريميدينات </a:t>
            </a:r>
            <a:r>
              <a:rPr lang="en-US" sz="2800" dirty="0" err="1">
                <a:latin typeface="Simplified Arabic" panose="02020603050405020304" pitchFamily="18" charset="-78"/>
                <a:ea typeface="Calibri" panose="020F0502020204030204" pitchFamily="34" charset="0"/>
                <a:cs typeface="Arial" panose="020B0604020202020204" pitchFamily="34" charset="0"/>
              </a:rPr>
              <a:t>pyrimidines</a:t>
            </a:r>
            <a:r>
              <a:rPr lang="ar-EG" sz="2800" dirty="0">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Bef>
                <a:spcPts val="0"/>
              </a:spcBef>
              <a:spcAft>
                <a:spcPts val="1000"/>
              </a:spcAft>
              <a:buFont typeface="+mj-lt"/>
              <a:buAutoNum type="arabicPeriod"/>
            </a:pPr>
            <a:r>
              <a:rPr lang="ar-EG" sz="2800" dirty="0">
                <a:latin typeface="Calibri" panose="020F0502020204030204" pitchFamily="34" charset="0"/>
                <a:ea typeface="Calibri" panose="020F0502020204030204" pitchFamily="34" charset="0"/>
                <a:cs typeface="Simplified Arabic" panose="02020603050405020304" pitchFamily="18" charset="-78"/>
              </a:rPr>
              <a:t>بذلك يدخل في انقسام الخلايا وخاصة الخلايا السريعة الأنقسام, كما في خلايا النخاع العظمي ( النقي), و في النسيج العصبي, وبذلك يكون ضروريا للنمو الطبيعي والمحافظة علي صحة الأنسجة العصبية وتكوين الدم الطبيعي.</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244858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609601"/>
            <a:ext cx="9080441" cy="5431762"/>
          </a:xfrm>
        </p:spPr>
        <p:txBody>
          <a:bodyPr>
            <a:normAutofit/>
          </a:bodyPr>
          <a:lstStyle/>
          <a:p>
            <a:pPr marL="0" marR="0" algn="r"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المصادر الغذائية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يوجد الفيتامين </a:t>
            </a:r>
            <a:r>
              <a:rPr lang="en-US" sz="2800" dirty="0">
                <a:latin typeface="Simplified Arabic" panose="02020603050405020304" pitchFamily="18" charset="-78"/>
                <a:ea typeface="Calibri" panose="020F0502020204030204" pitchFamily="34" charset="0"/>
                <a:cs typeface="Arial" panose="020B0604020202020204" pitchFamily="34" charset="0"/>
              </a:rPr>
              <a:t>B12</a:t>
            </a:r>
            <a:r>
              <a:rPr lang="ar-EG" sz="2800" dirty="0">
                <a:latin typeface="Calibri" panose="020F0502020204030204" pitchFamily="34" charset="0"/>
                <a:ea typeface="Calibri" panose="020F0502020204030204" pitchFamily="34" charset="0"/>
                <a:cs typeface="Simplified Arabic" panose="02020603050405020304" pitchFamily="18" charset="-78"/>
              </a:rPr>
              <a:t> فقط في الأغذية الحيوانية مثل الكبد, والكلي, واللبن , والبيض والأسماك, والجبن, واللحم , وفي الأغذية النباتية, وتقوم الأمعاء الغليظة (القولون) للإنسان بتصنيع فيتامين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r>
              <a:rPr lang="en-US" sz="2800" dirty="0">
                <a:latin typeface="Simplified Arabic" panose="02020603050405020304" pitchFamily="18" charset="-78"/>
                <a:ea typeface="Calibri" panose="020F0502020204030204" pitchFamily="34" charset="0"/>
              </a:rPr>
              <a:t>B12</a:t>
            </a:r>
            <a:r>
              <a:rPr lang="ar-EG" sz="2800" dirty="0">
                <a:latin typeface="Calibri" panose="020F0502020204030204" pitchFamily="34" charset="0"/>
                <a:ea typeface="Calibri" panose="020F0502020204030204" pitchFamily="34" charset="0"/>
                <a:cs typeface="Simplified Arabic" panose="02020603050405020304" pitchFamily="18" charset="-78"/>
              </a:rPr>
              <a:t>, ولكن لا يتم امتصاصه, حيث إن إمتصاص فيتامين </a:t>
            </a:r>
            <a:r>
              <a:rPr lang="en-US" sz="2800" dirty="0">
                <a:latin typeface="Calibri" panose="020F0502020204030204" pitchFamily="34" charset="0"/>
                <a:ea typeface="Calibri" panose="020F0502020204030204" pitchFamily="34" charset="0"/>
                <a:cs typeface="Simplified Arabic" panose="02020603050405020304" pitchFamily="18" charset="-78"/>
              </a:rPr>
              <a:t>B12</a:t>
            </a:r>
            <a:r>
              <a:rPr lang="ar-EG" sz="2800" dirty="0">
                <a:latin typeface="Calibri" panose="020F0502020204030204" pitchFamily="34" charset="0"/>
                <a:ea typeface="Calibri" panose="020F0502020204030204" pitchFamily="34" charset="0"/>
                <a:cs typeface="Simplified Arabic" panose="02020603050405020304" pitchFamily="18" charset="-78"/>
              </a:rPr>
              <a:t> يتم في الجزء الأخير من الأمعاء الدقيقية </a:t>
            </a:r>
            <a:endParaRPr lang="en-US" sz="2800" dirty="0">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88703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826719"/>
            <a:ext cx="8967707" cy="5214644"/>
          </a:xfrm>
        </p:spPr>
        <p:txBody>
          <a:bodyPr>
            <a:normAutofit/>
          </a:bodyPr>
          <a:lstStyle/>
          <a:p>
            <a:pPr marL="0" marR="0" algn="justLow" rtl="1">
              <a:lnSpc>
                <a:spcPct val="115000"/>
              </a:lnSpc>
              <a:spcBef>
                <a:spcPts val="0"/>
              </a:spcBef>
              <a:spcAft>
                <a:spcPts val="1000"/>
              </a:spcAft>
            </a:pPr>
            <a:r>
              <a:rPr lang="ar-EG" sz="2800" b="1" dirty="0">
                <a:latin typeface="Calibri" panose="020F0502020204030204" pitchFamily="34" charset="0"/>
                <a:ea typeface="Calibri" panose="020F0502020204030204" pitchFamily="34" charset="0"/>
                <a:cs typeface="Simplified Arabic" panose="02020603050405020304" pitchFamily="18" charset="-78"/>
              </a:rPr>
              <a:t>نقص الفيتامين </a:t>
            </a:r>
            <a:r>
              <a:rPr lang="en-US" sz="2800" b="1" dirty="0">
                <a:latin typeface="Simplified Arabic" panose="02020603050405020304" pitchFamily="18" charset="-78"/>
                <a:ea typeface="Calibri" panose="020F0502020204030204" pitchFamily="34" charset="0"/>
                <a:cs typeface="Arial" panose="020B0604020202020204" pitchFamily="34" charset="0"/>
              </a:rPr>
              <a:t>B12</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يؤدي نقص فيتامين </a:t>
            </a:r>
            <a:r>
              <a:rPr lang="en-US" sz="2800" dirty="0">
                <a:latin typeface="Simplified Arabic" panose="02020603050405020304" pitchFamily="18" charset="-78"/>
                <a:ea typeface="Calibri" panose="020F0502020204030204" pitchFamily="34" charset="0"/>
                <a:cs typeface="Arial" panose="020B0604020202020204" pitchFamily="34" charset="0"/>
              </a:rPr>
              <a:t>B12 </a:t>
            </a:r>
            <a:r>
              <a:rPr lang="ar-EG" sz="2800" dirty="0">
                <a:latin typeface="Calibri" panose="020F0502020204030204" pitchFamily="34" charset="0"/>
                <a:ea typeface="Calibri" panose="020F0502020204030204" pitchFamily="34" charset="0"/>
                <a:cs typeface="Simplified Arabic" panose="02020603050405020304" pitchFamily="18" charset="-78"/>
              </a:rPr>
              <a:t> إلي فقر </a:t>
            </a:r>
            <a:r>
              <a:rPr lang="ar-EG" sz="2800" dirty="0" smtClean="0">
                <a:latin typeface="Calibri" panose="020F0502020204030204" pitchFamily="34" charset="0"/>
                <a:ea typeface="Calibri" panose="020F0502020204030204" pitchFamily="34" charset="0"/>
                <a:cs typeface="Simplified Arabic" panose="02020603050405020304" pitchFamily="18" charset="-78"/>
              </a:rPr>
              <a:t>الدم </a:t>
            </a:r>
            <a:r>
              <a:rPr lang="ar-EG" sz="2800" dirty="0">
                <a:latin typeface="Calibri" panose="020F0502020204030204" pitchFamily="34" charset="0"/>
                <a:ea typeface="Calibri" panose="020F0502020204030204" pitchFamily="34" charset="0"/>
                <a:cs typeface="Simplified Arabic" panose="02020603050405020304" pitchFamily="18" charset="-78"/>
              </a:rPr>
              <a:t>والتهاب اللسان ونقص الحيوانات المنوية وأعراض الجهاز العصبي مثل ضعف العضلات وتنميل الأطراف, وتحدث حالات فقر الدم أو الأنيميا الخبيثة ( الوبيلة) نتجية غياب العامل الداخلية بسبب عوامل وراثية, أو إدمان الكحول, أو  عوز الحديد, أو اختلال وظيفي في الغدة الدرقية.</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241580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926927"/>
            <a:ext cx="9581482" cy="5114436"/>
          </a:xfrm>
        </p:spPr>
        <p:txBody>
          <a:bodyPr>
            <a:normAutofit/>
          </a:bodyPr>
          <a:lstStyle/>
          <a:p>
            <a:pPr marL="0" marR="0" algn="justLow" rtl="1">
              <a:lnSpc>
                <a:spcPct val="115000"/>
              </a:lnSpc>
              <a:spcBef>
                <a:spcPts val="0"/>
              </a:spcBef>
              <a:spcAft>
                <a:spcPts val="1000"/>
              </a:spcAft>
            </a:pPr>
            <a:r>
              <a:rPr lang="ar-EG" sz="3200" b="1" dirty="0">
                <a:latin typeface="Calibri" panose="020F0502020204030204" pitchFamily="34" charset="0"/>
                <a:ea typeface="Calibri" panose="020F0502020204030204" pitchFamily="34" charset="0"/>
                <a:cs typeface="Simplified Arabic" panose="02020603050405020304" pitchFamily="18" charset="-78"/>
              </a:rPr>
              <a:t>فيتامين </a:t>
            </a:r>
            <a:r>
              <a:rPr lang="en-US" sz="3200" b="1" dirty="0">
                <a:latin typeface="Simplified Arabic" panose="02020603050405020304" pitchFamily="18" charset="-78"/>
                <a:ea typeface="Calibri" panose="020F0502020204030204" pitchFamily="34" charset="0"/>
                <a:cs typeface="Arial" panose="020B0604020202020204" pitchFamily="34" charset="0"/>
              </a:rPr>
              <a:t>C</a:t>
            </a:r>
            <a:r>
              <a:rPr lang="ar-EG" sz="3200" b="1" dirty="0">
                <a:latin typeface="Calibri" panose="020F0502020204030204" pitchFamily="34" charset="0"/>
                <a:ea typeface="Calibri" panose="020F0502020204030204" pitchFamily="34" charset="0"/>
                <a:cs typeface="Simplified Arabic" panose="02020603050405020304" pitchFamily="18" charset="-78"/>
              </a:rPr>
              <a:t>؛ حمض الأسكوربيك </a:t>
            </a:r>
            <a:r>
              <a:rPr lang="en-US" sz="3200" b="1" dirty="0">
                <a:latin typeface="Simplified Arabic" panose="02020603050405020304" pitchFamily="18" charset="-78"/>
                <a:ea typeface="Calibri" panose="020F0502020204030204" pitchFamily="34" charset="0"/>
                <a:cs typeface="Arial" panose="020B0604020202020204" pitchFamily="34" charset="0"/>
              </a:rPr>
              <a:t>Ascorbic acid</a:t>
            </a:r>
            <a:r>
              <a:rPr lang="ar-EG" sz="3200" b="1" dirty="0">
                <a:latin typeface="Calibri" panose="020F0502020204030204" pitchFamily="34" charset="0"/>
                <a:ea typeface="Calibri" panose="020F0502020204030204" pitchFamily="34" charset="0"/>
                <a:cs typeface="Simplified Arabic" panose="02020603050405020304" pitchFamily="18"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3200" dirty="0">
                <a:latin typeface="Calibri" panose="020F0502020204030204" pitchFamily="34" charset="0"/>
                <a:ea typeface="Calibri" panose="020F0502020204030204" pitchFamily="34" charset="0"/>
                <a:cs typeface="Simplified Arabic" panose="02020603050405020304" pitchFamily="18" charset="-78"/>
              </a:rPr>
              <a:t>عرف الفيتامين </a:t>
            </a:r>
            <a:r>
              <a:rPr lang="en-US" sz="3200" dirty="0">
                <a:latin typeface="Simplified Arabic" panose="02020603050405020304" pitchFamily="18" charset="-78"/>
                <a:ea typeface="Calibri" panose="020F0502020204030204" pitchFamily="34" charset="0"/>
                <a:cs typeface="Arial" panose="020B0604020202020204" pitchFamily="34" charset="0"/>
              </a:rPr>
              <a:t>C</a:t>
            </a:r>
            <a:r>
              <a:rPr lang="ar-EG" sz="3200" dirty="0">
                <a:latin typeface="Calibri" panose="020F0502020204030204" pitchFamily="34" charset="0"/>
                <a:ea typeface="Calibri" panose="020F0502020204030204" pitchFamily="34" charset="0"/>
                <a:cs typeface="Simplified Arabic" panose="02020603050405020304" pitchFamily="18" charset="-78"/>
              </a:rPr>
              <a:t>( حمض الأسكوربيك ) مغذ ضروري للوقاية من مرض الأسقربوط ( البثع) </a:t>
            </a:r>
            <a:r>
              <a:rPr lang="en-US" sz="3200" dirty="0">
                <a:latin typeface="Simplified Arabic" panose="02020603050405020304" pitchFamily="18" charset="-78"/>
                <a:ea typeface="Calibri" panose="020F0502020204030204" pitchFamily="34" charset="0"/>
                <a:cs typeface="Arial" panose="020B0604020202020204" pitchFamily="34" charset="0"/>
              </a:rPr>
              <a:t>SCURVY</a:t>
            </a:r>
            <a:r>
              <a:rPr lang="ar-EG" sz="3200" dirty="0">
                <a:latin typeface="Calibri" panose="020F0502020204030204" pitchFamily="34" charset="0"/>
                <a:ea typeface="Calibri" panose="020F0502020204030204" pitchFamily="34" charset="0"/>
                <a:cs typeface="Simplified Arabic" panose="02020603050405020304" pitchFamily="18" charset="-78"/>
              </a:rPr>
              <a:t>, وقد عرف منذ القرن السابع عشر الميلادي بأن علاج هذا المرض يمكن أن يتم عن طريق تنول الفواكه الحمضية ( الموالح ) مثل الليمون, والبرتقال , واليوسفي.</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386836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1"/>
            <a:ext cx="11222393" cy="6858000"/>
          </a:xfrm>
        </p:spPr>
        <p:txBody>
          <a:bodyPr>
            <a:noAutofit/>
          </a:bodyPr>
          <a:lstStyle/>
          <a:p>
            <a:pPr marL="0" marR="0" algn="justLow" rtl="1">
              <a:lnSpc>
                <a:spcPct val="115000"/>
              </a:lnSpc>
              <a:spcBef>
                <a:spcPts val="0"/>
              </a:spcBef>
              <a:spcAft>
                <a:spcPts val="1000"/>
              </a:spcAft>
            </a:pPr>
            <a:r>
              <a:rPr lang="ar-EG" sz="2000" b="1" dirty="0">
                <a:latin typeface="Calibri" panose="020F0502020204030204" pitchFamily="34" charset="0"/>
                <a:ea typeface="Calibri" panose="020F0502020204030204" pitchFamily="34" charset="0"/>
                <a:cs typeface="Simplified Arabic" panose="02020603050405020304" pitchFamily="18" charset="-78"/>
              </a:rPr>
              <a:t>وظائف الفيتامين </a:t>
            </a:r>
            <a:r>
              <a:rPr lang="en-US" sz="2000" b="1" dirty="0">
                <a:latin typeface="Simplified Arabic" panose="02020603050405020304" pitchFamily="18" charset="-78"/>
                <a:ea typeface="Calibri" panose="020F0502020204030204" pitchFamily="34" charset="0"/>
                <a:cs typeface="Arial" panose="020B0604020202020204" pitchFamily="34" charset="0"/>
              </a:rPr>
              <a:t>C </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r" rtl="1">
              <a:lnSpc>
                <a:spcPct val="115000"/>
              </a:lnSpc>
              <a:spcBef>
                <a:spcPts val="0"/>
              </a:spcBef>
              <a:spcAft>
                <a:spcPts val="1000"/>
              </a:spcAft>
              <a:buFont typeface="+mj-lt"/>
              <a:buAutoNum type="arabicParenR"/>
            </a:pPr>
            <a:r>
              <a:rPr lang="ar-EG" sz="2000" dirty="0">
                <a:latin typeface="Calibri" panose="020F0502020204030204" pitchFamily="34" charset="0"/>
                <a:ea typeface="Calibri" panose="020F0502020204030204" pitchFamily="34" charset="0"/>
                <a:cs typeface="Simplified Arabic" panose="02020603050405020304" pitchFamily="18" charset="-78"/>
              </a:rPr>
              <a:t>للفيتامين </a:t>
            </a:r>
            <a:r>
              <a:rPr lang="en-US" sz="2000" dirty="0">
                <a:latin typeface="Simplified Arabic" panose="02020603050405020304" pitchFamily="18" charset="-78"/>
                <a:ea typeface="Calibri" panose="020F0502020204030204" pitchFamily="34" charset="0"/>
                <a:cs typeface="Arial" panose="020B0604020202020204" pitchFamily="34" charset="0"/>
              </a:rPr>
              <a:t>C</a:t>
            </a:r>
            <a:r>
              <a:rPr lang="ar-EG" sz="2000" dirty="0">
                <a:latin typeface="Calibri" panose="020F0502020204030204" pitchFamily="34" charset="0"/>
                <a:ea typeface="Calibri" panose="020F0502020204030204" pitchFamily="34" charset="0"/>
                <a:cs typeface="Simplified Arabic" panose="02020603050405020304" pitchFamily="18" charset="-78"/>
              </a:rPr>
              <a:t> وظائف عديد ,إما كتميم أنزيم </a:t>
            </a:r>
            <a:r>
              <a:rPr lang="en-US" sz="2000" dirty="0">
                <a:latin typeface="Simplified Arabic" panose="02020603050405020304" pitchFamily="18" charset="-78"/>
                <a:ea typeface="Calibri" panose="020F0502020204030204" pitchFamily="34" charset="0"/>
                <a:cs typeface="Arial" panose="020B0604020202020204" pitchFamily="34" charset="0"/>
              </a:rPr>
              <a:t>Coenzyme </a:t>
            </a:r>
            <a:r>
              <a:rPr lang="ar-EG" sz="2000" dirty="0">
                <a:latin typeface="Calibri" panose="020F0502020204030204" pitchFamily="34" charset="0"/>
                <a:ea typeface="Calibri" panose="020F0502020204030204" pitchFamily="34" charset="0"/>
                <a:cs typeface="Simplified Arabic" panose="02020603050405020304" pitchFamily="18" charset="-78"/>
              </a:rPr>
              <a:t> أو كعامل مساعد </a:t>
            </a:r>
            <a:r>
              <a:rPr lang="en-US" sz="2000" dirty="0">
                <a:latin typeface="Simplified Arabic" panose="02020603050405020304" pitchFamily="18" charset="-78"/>
                <a:ea typeface="Calibri" panose="020F0502020204030204" pitchFamily="34" charset="0"/>
                <a:cs typeface="Arial" panose="020B0604020202020204" pitchFamily="34" charset="0"/>
              </a:rPr>
              <a:t>Cofactor </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r" rtl="1">
              <a:lnSpc>
                <a:spcPct val="115000"/>
              </a:lnSpc>
              <a:spcBef>
                <a:spcPts val="0"/>
              </a:spcBef>
              <a:spcAft>
                <a:spcPts val="1000"/>
              </a:spcAft>
              <a:buFont typeface="+mj-lt"/>
              <a:buAutoNum type="arabicParenR"/>
            </a:pPr>
            <a:r>
              <a:rPr lang="ar-EG" sz="2000" dirty="0">
                <a:latin typeface="Calibri" panose="020F0502020204030204" pitchFamily="34" charset="0"/>
                <a:ea typeface="Calibri" panose="020F0502020204030204" pitchFamily="34" charset="0"/>
                <a:cs typeface="Simplified Arabic" panose="02020603050405020304" pitchFamily="18" charset="-78"/>
              </a:rPr>
              <a:t>الوظيفة المعروفة للفيتامين </a:t>
            </a:r>
            <a:r>
              <a:rPr lang="en-US" sz="2000" dirty="0">
                <a:latin typeface="Simplified Arabic" panose="02020603050405020304" pitchFamily="18" charset="-78"/>
                <a:ea typeface="Calibri" panose="020F0502020204030204" pitchFamily="34" charset="0"/>
                <a:cs typeface="Arial" panose="020B0604020202020204" pitchFamily="34" charset="0"/>
              </a:rPr>
              <a:t>C </a:t>
            </a:r>
            <a:r>
              <a:rPr lang="ar-EG" sz="2000" dirty="0">
                <a:latin typeface="Calibri" panose="020F0502020204030204" pitchFamily="34" charset="0"/>
                <a:ea typeface="Calibri" panose="020F0502020204030204" pitchFamily="34" charset="0"/>
                <a:cs typeface="Simplified Arabic" panose="02020603050405020304" pitchFamily="18" charset="-78"/>
              </a:rPr>
              <a:t> هي تكوين الكولاجين ( البروتين الموجود في النسيج الضام , والجلد, والغضروف, والأسنان , والجروح , والهيكل البنائي للعظام) في النسيج الضام عن طريق المشاركة في تصنيع الهيدروكسي بورلين ويحدث التئام سريع للجروح في حالة وجود الفتيامين ,</a:t>
            </a:r>
            <a:r>
              <a:rPr lang="en-US" sz="2000" dirty="0">
                <a:latin typeface="Simplified Arabic" panose="02020603050405020304" pitchFamily="18" charset="-78"/>
                <a:ea typeface="Calibri" panose="020F0502020204030204" pitchFamily="34" charset="0"/>
                <a:cs typeface="Arial" panose="020B0604020202020204" pitchFamily="34" charset="0"/>
              </a:rPr>
              <a:t>C </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r" rtl="1">
              <a:lnSpc>
                <a:spcPct val="115000"/>
              </a:lnSpc>
              <a:spcBef>
                <a:spcPts val="0"/>
              </a:spcBef>
              <a:spcAft>
                <a:spcPts val="1000"/>
              </a:spcAft>
              <a:buFont typeface="+mj-lt"/>
              <a:buAutoNum type="arabicParenR"/>
            </a:pPr>
            <a:r>
              <a:rPr lang="ar-EG" sz="2000" dirty="0">
                <a:latin typeface="Calibri" panose="020F0502020204030204" pitchFamily="34" charset="0"/>
                <a:ea typeface="Calibri" panose="020F0502020204030204" pitchFamily="34" charset="0"/>
                <a:cs typeface="Simplified Arabic" panose="02020603050405020304" pitchFamily="18" charset="-78"/>
              </a:rPr>
              <a:t>ويدخل الفيتامين </a:t>
            </a:r>
            <a:r>
              <a:rPr lang="en-US" sz="2000" dirty="0">
                <a:latin typeface="Simplified Arabic" panose="02020603050405020304" pitchFamily="18" charset="-78"/>
                <a:ea typeface="Calibri" panose="020F0502020204030204" pitchFamily="34" charset="0"/>
                <a:cs typeface="Arial" panose="020B0604020202020204" pitchFamily="34" charset="0"/>
              </a:rPr>
              <a:t>C</a:t>
            </a:r>
            <a:r>
              <a:rPr lang="ar-EG" sz="2000" dirty="0">
                <a:latin typeface="Calibri" panose="020F0502020204030204" pitchFamily="34" charset="0"/>
                <a:ea typeface="Calibri" panose="020F0502020204030204" pitchFamily="34" charset="0"/>
                <a:cs typeface="Simplified Arabic" panose="02020603050405020304" pitchFamily="18" charset="-78"/>
              </a:rPr>
              <a:t>أيضا في تكوين علاج الأسنان  </a:t>
            </a:r>
            <a:r>
              <a:rPr lang="en-US" sz="2000" dirty="0">
                <a:latin typeface="Simplified Arabic" panose="02020603050405020304" pitchFamily="18" charset="-78"/>
                <a:ea typeface="Calibri" panose="020F0502020204030204" pitchFamily="34" charset="0"/>
                <a:cs typeface="Arial" panose="020B0604020202020204" pitchFamily="34" charset="0"/>
              </a:rPr>
              <a:t> dentin</a:t>
            </a:r>
            <a:r>
              <a:rPr lang="ar-EG" sz="2000" dirty="0">
                <a:latin typeface="Calibri" panose="020F0502020204030204" pitchFamily="34" charset="0"/>
                <a:ea typeface="Calibri" panose="020F0502020204030204" pitchFamily="34" charset="0"/>
                <a:cs typeface="Simplified Arabic" panose="02020603050405020304" pitchFamily="18" charset="-78"/>
              </a:rPr>
              <a:t>مما </a:t>
            </a:r>
            <a:r>
              <a:rPr lang="ar-EG" sz="2000" dirty="0" smtClean="0">
                <a:latin typeface="Calibri" panose="020F0502020204030204" pitchFamily="34" charset="0"/>
                <a:ea typeface="Calibri" panose="020F0502020204030204" pitchFamily="34" charset="0"/>
                <a:cs typeface="Simplified Arabic" panose="02020603050405020304" pitchFamily="18" charset="-78"/>
              </a:rPr>
              <a:t>يمنح </a:t>
            </a:r>
            <a:r>
              <a:rPr lang="ar-EG" sz="2000" dirty="0">
                <a:latin typeface="Calibri" panose="020F0502020204030204" pitchFamily="34" charset="0"/>
                <a:ea typeface="Calibri" panose="020F0502020204030204" pitchFamily="34" charset="0"/>
                <a:cs typeface="Simplified Arabic" panose="02020603050405020304" pitchFamily="18" charset="-78"/>
              </a:rPr>
              <a:t>الأسنان وقاية ضد التسوس والإصابة, وكذلك يدخل هذا الفيتامين بطريق غير مباشر في وظائف الغدة الدرقية والغدة الكنظرية, حيث إنه ضروري في الأستقلاب الغذائي للحمض الأميني التيروزين </a:t>
            </a:r>
            <a:r>
              <a:rPr lang="en-US" sz="2000" dirty="0">
                <a:latin typeface="Simplified Arabic" panose="02020603050405020304" pitchFamily="18" charset="-78"/>
                <a:ea typeface="Calibri" panose="020F0502020204030204" pitchFamily="34" charset="0"/>
                <a:cs typeface="Arial" panose="020B0604020202020204" pitchFamily="34" charset="0"/>
              </a:rPr>
              <a:t> tyrosine</a:t>
            </a:r>
            <a:r>
              <a:rPr lang="ar-EG" sz="2000" dirty="0">
                <a:latin typeface="Calibri" panose="020F0502020204030204" pitchFamily="34" charset="0"/>
                <a:ea typeface="Calibri" panose="020F0502020204030204" pitchFamily="34" charset="0"/>
                <a:cs typeface="Simplified Arabic" panose="02020603050405020304" pitchFamily="18" charset="-78"/>
              </a:rPr>
              <a:t> المادة الطليعية لهرمون الثيروكسين </a:t>
            </a:r>
            <a:r>
              <a:rPr lang="en-US" sz="2000" dirty="0">
                <a:latin typeface="Simplified Arabic" panose="02020603050405020304" pitchFamily="18" charset="-78"/>
                <a:ea typeface="Calibri" panose="020F0502020204030204" pitchFamily="34" charset="0"/>
                <a:cs typeface="Arial" panose="020B0604020202020204" pitchFamily="34" charset="0"/>
              </a:rPr>
              <a:t> </a:t>
            </a:r>
            <a:r>
              <a:rPr lang="en-US" sz="2000" dirty="0" err="1">
                <a:latin typeface="Simplified Arabic" panose="02020603050405020304" pitchFamily="18" charset="-78"/>
                <a:ea typeface="Calibri" panose="020F0502020204030204" pitchFamily="34" charset="0"/>
                <a:cs typeface="Arial" panose="020B0604020202020204" pitchFamily="34" charset="0"/>
              </a:rPr>
              <a:t>thyroxine</a:t>
            </a:r>
            <a:r>
              <a:rPr lang="en-US" sz="2000" dirty="0">
                <a:latin typeface="Simplified Arabic" panose="02020603050405020304" pitchFamily="18" charset="-78"/>
                <a:ea typeface="Calibri" panose="020F0502020204030204" pitchFamily="34" charset="0"/>
                <a:cs typeface="Arial" panose="020B0604020202020204" pitchFamily="34" charset="0"/>
              </a:rPr>
              <a:t> </a:t>
            </a:r>
            <a:r>
              <a:rPr lang="ar-EG" sz="2000" dirty="0">
                <a:latin typeface="Calibri" panose="020F0502020204030204" pitchFamily="34" charset="0"/>
                <a:ea typeface="Calibri" panose="020F0502020204030204" pitchFamily="34" charset="0"/>
                <a:cs typeface="Simplified Arabic" panose="02020603050405020304" pitchFamily="18" charset="-78"/>
              </a:rPr>
              <a:t>وهرمون النورابينفرين </a:t>
            </a:r>
            <a:r>
              <a:rPr lang="en-US" sz="2000" dirty="0">
                <a:latin typeface="Simplified Arabic" panose="02020603050405020304" pitchFamily="18" charset="-78"/>
                <a:ea typeface="Calibri" panose="020F0502020204030204" pitchFamily="34" charset="0"/>
                <a:cs typeface="Arial" panose="020B0604020202020204" pitchFamily="34" charset="0"/>
              </a:rPr>
              <a:t>norepinephrine</a:t>
            </a:r>
            <a:r>
              <a:rPr lang="ar-EG" sz="2000" dirty="0">
                <a:latin typeface="Calibri" panose="020F0502020204030204" pitchFamily="34" charset="0"/>
                <a:ea typeface="Calibri" panose="020F0502020204030204" pitchFamily="34" charset="0"/>
                <a:cs typeface="Simplified Arabic" panose="02020603050405020304" pitchFamily="18" charset="-78"/>
              </a:rPr>
              <a:t> كما أنه ضروري في الأستقلاب الغذائي للحمض الأميني والناقل العصبي السيروتونين </a:t>
            </a:r>
            <a:r>
              <a:rPr lang="en-US" sz="2000" dirty="0">
                <a:latin typeface="Simplified Arabic" panose="02020603050405020304" pitchFamily="18" charset="-78"/>
                <a:ea typeface="Calibri" panose="020F0502020204030204" pitchFamily="34" charset="0"/>
                <a:cs typeface="Arial" panose="020B0604020202020204" pitchFamily="34" charset="0"/>
              </a:rPr>
              <a:t>serotonin</a:t>
            </a:r>
            <a:r>
              <a:rPr lang="ar-EG" sz="2000" dirty="0">
                <a:latin typeface="Calibri" panose="020F0502020204030204" pitchFamily="34" charset="0"/>
                <a:ea typeface="Calibri" panose="020F0502020204030204" pitchFamily="34" charset="0"/>
                <a:cs typeface="Simplified Arabic" panose="02020603050405020304" pitchFamily="18"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r" rtl="1">
              <a:lnSpc>
                <a:spcPct val="115000"/>
              </a:lnSpc>
              <a:spcBef>
                <a:spcPts val="0"/>
              </a:spcBef>
              <a:spcAft>
                <a:spcPts val="1000"/>
              </a:spcAft>
              <a:buFont typeface="+mj-lt"/>
              <a:buAutoNum type="arabicParenR"/>
            </a:pPr>
            <a:r>
              <a:rPr lang="ar-EG" sz="2000" dirty="0">
                <a:latin typeface="Calibri" panose="020F0502020204030204" pitchFamily="34" charset="0"/>
                <a:ea typeface="Calibri" panose="020F0502020204030204" pitchFamily="34" charset="0"/>
                <a:cs typeface="Simplified Arabic" panose="02020603050405020304" pitchFamily="18" charset="-78"/>
              </a:rPr>
              <a:t>وفيتامين </a:t>
            </a:r>
            <a:r>
              <a:rPr lang="en-US" sz="2000" dirty="0">
                <a:latin typeface="Simplified Arabic" panose="02020603050405020304" pitchFamily="18" charset="-78"/>
                <a:ea typeface="Calibri" panose="020F0502020204030204" pitchFamily="34" charset="0"/>
                <a:cs typeface="Arial" panose="020B0604020202020204" pitchFamily="34" charset="0"/>
              </a:rPr>
              <a:t>C</a:t>
            </a:r>
            <a:r>
              <a:rPr lang="ar-EG" sz="2000" dirty="0">
                <a:latin typeface="Calibri" panose="020F0502020204030204" pitchFamily="34" charset="0"/>
                <a:ea typeface="Calibri" panose="020F0502020204030204" pitchFamily="34" charset="0"/>
                <a:cs typeface="Simplified Arabic" panose="02020603050405020304" pitchFamily="18" charset="-78"/>
              </a:rPr>
              <a:t> ضروري لأمتصاص الحديد, حيث يعمل كعامل مختزل فيقوم باختزال الحديديك </a:t>
            </a:r>
            <a:r>
              <a:rPr lang="en-US" sz="2000" dirty="0">
                <a:latin typeface="Simplified Arabic" panose="02020603050405020304" pitchFamily="18" charset="-78"/>
                <a:ea typeface="Calibri" panose="020F0502020204030204" pitchFamily="34" charset="0"/>
                <a:cs typeface="Arial" panose="020B0604020202020204" pitchFamily="34" charset="0"/>
              </a:rPr>
              <a:t>Ferric</a:t>
            </a:r>
            <a:r>
              <a:rPr lang="ar-EG" sz="2000" dirty="0">
                <a:latin typeface="Calibri" panose="020F0502020204030204" pitchFamily="34" charset="0"/>
                <a:ea typeface="Calibri" panose="020F0502020204030204" pitchFamily="34" charset="0"/>
                <a:cs typeface="Simplified Arabic" panose="02020603050405020304" pitchFamily="18" charset="-78"/>
              </a:rPr>
              <a:t> فيساعد علي امتصاص الحديد وبالتالي علي تكوين الهيموغلوبين فيقلل بطريق غير مباشر من الإصابة بفقر الدم نقص الحديد </a:t>
            </a:r>
            <a:r>
              <a:rPr lang="en-US" sz="2000" dirty="0">
                <a:latin typeface="Simplified Arabic" panose="02020603050405020304" pitchFamily="18" charset="-78"/>
                <a:ea typeface="Calibri" panose="020F0502020204030204" pitchFamily="34" charset="0"/>
                <a:cs typeface="Arial" panose="020B0604020202020204" pitchFamily="34" charset="0"/>
              </a:rPr>
              <a:t>deficiency </a:t>
            </a:r>
            <a:r>
              <a:rPr lang="en-US" sz="2000" dirty="0" err="1">
                <a:latin typeface="Simplified Arabic" panose="02020603050405020304" pitchFamily="18" charset="-78"/>
                <a:ea typeface="Calibri" panose="020F0502020204030204" pitchFamily="34" charset="0"/>
                <a:cs typeface="Arial" panose="020B0604020202020204" pitchFamily="34" charset="0"/>
              </a:rPr>
              <a:t>anemiairon</a:t>
            </a:r>
            <a:r>
              <a:rPr lang="ar-EG" sz="2000" dirty="0">
                <a:latin typeface="Calibri" panose="020F0502020204030204" pitchFamily="34" charset="0"/>
                <a:ea typeface="Calibri" panose="020F0502020204030204" pitchFamily="34" charset="0"/>
                <a:cs typeface="Simplified Arabic" panose="02020603050405020304" pitchFamily="18" charset="-78"/>
              </a:rPr>
              <a:t> , </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r" rtl="1">
              <a:lnSpc>
                <a:spcPct val="115000"/>
              </a:lnSpc>
              <a:spcBef>
                <a:spcPts val="0"/>
              </a:spcBef>
              <a:spcAft>
                <a:spcPts val="1000"/>
              </a:spcAft>
              <a:buFont typeface="+mj-lt"/>
              <a:buAutoNum type="arabicParenR"/>
            </a:pPr>
            <a:r>
              <a:rPr lang="ar-EG" sz="2000" dirty="0">
                <a:latin typeface="Calibri" panose="020F0502020204030204" pitchFamily="34" charset="0"/>
                <a:ea typeface="Calibri" panose="020F0502020204030204" pitchFamily="34" charset="0"/>
                <a:cs typeface="Simplified Arabic" panose="02020603050405020304" pitchFamily="18" charset="-78"/>
              </a:rPr>
              <a:t>وهناك وظائف أخري للفيتامين </a:t>
            </a:r>
            <a:r>
              <a:rPr lang="en-US" sz="2000" dirty="0">
                <a:latin typeface="Simplified Arabic" panose="02020603050405020304" pitchFamily="18" charset="-78"/>
                <a:ea typeface="Calibri" panose="020F0502020204030204" pitchFamily="34" charset="0"/>
                <a:cs typeface="Arial" panose="020B0604020202020204" pitchFamily="34" charset="0"/>
              </a:rPr>
              <a:t>C</a:t>
            </a:r>
            <a:r>
              <a:rPr lang="ar-EG" sz="2000" dirty="0">
                <a:latin typeface="Calibri" panose="020F0502020204030204" pitchFamily="34" charset="0"/>
                <a:ea typeface="Calibri" panose="020F0502020204030204" pitchFamily="34" charset="0"/>
                <a:cs typeface="Simplified Arabic" panose="02020603050405020304" pitchFamily="18" charset="-78"/>
              </a:rPr>
              <a:t> منها التخفيف من حدة أعراض الحساسية, وتحفيز الوظيفة المناعية, وتسهيل الأستقلاب الغذائي للحموض الأمينية والأجدوية, وهو ينشط تكوني حموض الصفراء </a:t>
            </a:r>
            <a:r>
              <a:rPr lang="en-US" sz="2000" dirty="0">
                <a:latin typeface="Simplified Arabic" panose="02020603050405020304" pitchFamily="18" charset="-78"/>
                <a:ea typeface="Calibri" panose="020F0502020204030204" pitchFamily="34" charset="0"/>
                <a:cs typeface="Arial" panose="020B0604020202020204" pitchFamily="34" charset="0"/>
              </a:rPr>
              <a:t>Bile acids</a:t>
            </a:r>
            <a:r>
              <a:rPr lang="ar-EG" sz="2000" dirty="0">
                <a:latin typeface="Calibri" panose="020F0502020204030204" pitchFamily="34" charset="0"/>
                <a:ea typeface="Calibri" panose="020F0502020204030204" pitchFamily="34" charset="0"/>
                <a:cs typeface="Simplified Arabic" panose="02020603050405020304" pitchFamily="18" charset="-78"/>
              </a:rPr>
              <a:t>, وكذلك ينقل الحموض الدهنية إلي الخلايا. كما أن لفيتامين </a:t>
            </a:r>
            <a:r>
              <a:rPr lang="en-US" sz="2000" dirty="0">
                <a:latin typeface="Simplified Arabic" panose="02020603050405020304" pitchFamily="18" charset="-78"/>
                <a:ea typeface="Calibri" panose="020F0502020204030204" pitchFamily="34" charset="0"/>
                <a:cs typeface="Arial" panose="020B0604020202020204" pitchFamily="34" charset="0"/>
              </a:rPr>
              <a:t> C</a:t>
            </a:r>
            <a:r>
              <a:rPr lang="ar-EG" sz="2000" dirty="0">
                <a:latin typeface="Calibri" panose="020F0502020204030204" pitchFamily="34" charset="0"/>
                <a:ea typeface="Calibri" panose="020F0502020204030204" pitchFamily="34" charset="0"/>
                <a:cs typeface="Simplified Arabic" panose="02020603050405020304" pitchFamily="18" charset="-78"/>
              </a:rPr>
              <a:t> دورا في منع تحويل النترات </a:t>
            </a:r>
            <a:r>
              <a:rPr lang="en-US" sz="2000" dirty="0">
                <a:latin typeface="Simplified Arabic" panose="02020603050405020304" pitchFamily="18" charset="-78"/>
                <a:ea typeface="Calibri" panose="020F0502020204030204" pitchFamily="34" charset="0"/>
                <a:cs typeface="Arial" panose="020B0604020202020204" pitchFamily="34" charset="0"/>
              </a:rPr>
              <a:t>nitrates</a:t>
            </a:r>
            <a:r>
              <a:rPr lang="ar-EG" sz="2000" dirty="0">
                <a:latin typeface="Calibri" panose="020F0502020204030204" pitchFamily="34" charset="0"/>
                <a:ea typeface="Calibri" panose="020F0502020204030204" pitchFamily="34" charset="0"/>
                <a:cs typeface="Simplified Arabic" panose="02020603050405020304" pitchFamily="18" charset="-78"/>
              </a:rPr>
              <a:t> إلي نتريت </a:t>
            </a:r>
            <a:r>
              <a:rPr lang="en-US" sz="2000" dirty="0">
                <a:latin typeface="Simplified Arabic" panose="02020603050405020304" pitchFamily="18" charset="-78"/>
                <a:ea typeface="Calibri" panose="020F0502020204030204" pitchFamily="34" charset="0"/>
                <a:cs typeface="Arial" panose="020B0604020202020204" pitchFamily="34" charset="0"/>
              </a:rPr>
              <a:t>nitrites </a:t>
            </a:r>
            <a:r>
              <a:rPr lang="ar-EG" sz="2000" dirty="0">
                <a:latin typeface="Calibri" panose="020F0502020204030204" pitchFamily="34" charset="0"/>
                <a:ea typeface="Calibri" panose="020F0502020204030204" pitchFamily="34" charset="0"/>
                <a:cs typeface="Simplified Arabic" panose="02020603050405020304" pitchFamily="18" charset="-78"/>
              </a:rPr>
              <a:t> وبالتالي يكون له وقائي ضد مرض السرطان.</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145093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839245"/>
            <a:ext cx="9844529" cy="5202118"/>
          </a:xfrm>
        </p:spPr>
        <p:txBody>
          <a:bodyPr>
            <a:noAutofit/>
          </a:bodyPr>
          <a:lstStyle/>
          <a:p>
            <a:pPr marL="0" marR="0" algn="justLow" rtl="1">
              <a:lnSpc>
                <a:spcPct val="115000"/>
              </a:lnSpc>
              <a:spcBef>
                <a:spcPts val="0"/>
              </a:spcBef>
              <a:spcAft>
                <a:spcPts val="1000"/>
              </a:spcAft>
            </a:pPr>
            <a:r>
              <a:rPr lang="ar-EG" sz="2800" b="1" dirty="0">
                <a:latin typeface="Calibri" panose="020F0502020204030204" pitchFamily="34" charset="0"/>
                <a:ea typeface="Calibri" panose="020F0502020204030204" pitchFamily="34" charset="0"/>
                <a:cs typeface="Simplified Arabic" panose="02020603050405020304" pitchFamily="18" charset="-78"/>
              </a:rPr>
              <a:t>المصادر الغذائية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المصادر الغذائية للفيتامين </a:t>
            </a:r>
            <a:r>
              <a:rPr lang="en-US" sz="2800" dirty="0">
                <a:latin typeface="Simplified Arabic" panose="02020603050405020304" pitchFamily="18" charset="-78"/>
                <a:ea typeface="Calibri" panose="020F0502020204030204" pitchFamily="34" charset="0"/>
                <a:cs typeface="Arial" panose="020B0604020202020204" pitchFamily="34" charset="0"/>
              </a:rPr>
              <a:t> C</a:t>
            </a:r>
            <a:r>
              <a:rPr lang="ar-EG" sz="2800" dirty="0">
                <a:latin typeface="Calibri" panose="020F0502020204030204" pitchFamily="34" charset="0"/>
                <a:ea typeface="Calibri" panose="020F0502020204030204" pitchFamily="34" charset="0"/>
                <a:cs typeface="Simplified Arabic" panose="02020603050405020304" pitchFamily="18" charset="-78"/>
              </a:rPr>
              <a:t>هي المصادر النباتية فقط وخاصة الطازجة منها. ومن أغني مصادره في الفواكه, الجوافة , والفواكه الحمضية مثل الليمون, والبرتقال, واليوسفي , والكريب فروت, كذلك يعتبر الكانتالوب , والفراولة , والطماطم من مصادره الغنية, ومن المصادر الجدية أيضا الخضروات الورقية الخضراء والفلفل الأخضر, وبالرغم من عدم احتواء البقوليت علي فتيامين </a:t>
            </a:r>
            <a:r>
              <a:rPr lang="en-US" sz="2800" dirty="0">
                <a:latin typeface="Simplified Arabic" panose="02020603050405020304" pitchFamily="18" charset="-78"/>
                <a:ea typeface="Calibri" panose="020F0502020204030204" pitchFamily="34" charset="0"/>
                <a:cs typeface="Arial" panose="020B0604020202020204" pitchFamily="34" charset="0"/>
              </a:rPr>
              <a:t>C</a:t>
            </a:r>
            <a:r>
              <a:rPr lang="ar-EG" sz="2800" dirty="0">
                <a:latin typeface="Calibri" panose="020F0502020204030204" pitchFamily="34" charset="0"/>
                <a:ea typeface="Calibri" panose="020F0502020204030204" pitchFamily="34" charset="0"/>
                <a:cs typeface="Simplified Arabic" panose="02020603050405020304" pitchFamily="18" charset="-78"/>
              </a:rPr>
              <a:t> إلا أنها تحتوي عند الإنبات علي فتيامين </a:t>
            </a:r>
            <a:r>
              <a:rPr lang="en-US" sz="2800" dirty="0">
                <a:latin typeface="Simplified Arabic" panose="02020603050405020304" pitchFamily="18" charset="-78"/>
                <a:ea typeface="Calibri" panose="020F0502020204030204" pitchFamily="34" charset="0"/>
                <a:cs typeface="Arial" panose="020B0604020202020204" pitchFamily="34" charset="0"/>
              </a:rPr>
              <a:t> C</a:t>
            </a:r>
            <a:r>
              <a:rPr lang="ar-EG" sz="2800" dirty="0">
                <a:latin typeface="Calibri" panose="020F0502020204030204" pitchFamily="34" charset="0"/>
                <a:ea typeface="Calibri" panose="020F0502020204030204" pitchFamily="34" charset="0"/>
                <a:cs typeface="Simplified Arabic" panose="02020603050405020304" pitchFamily="18" charset="-78"/>
              </a:rPr>
              <a:t>بكميات جيدة.</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167129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marR="0" algn="justLow" rtl="1">
              <a:lnSpc>
                <a:spcPct val="115000"/>
              </a:lnSpc>
              <a:spcBef>
                <a:spcPts val="0"/>
              </a:spcBef>
              <a:spcAft>
                <a:spcPts val="1000"/>
              </a:spcAft>
            </a:pPr>
            <a:r>
              <a:rPr lang="ar-EG" sz="3200" b="1" dirty="0">
                <a:latin typeface="Calibri" panose="020F0502020204030204" pitchFamily="34" charset="0"/>
                <a:ea typeface="Calibri" panose="020F0502020204030204" pitchFamily="34" charset="0"/>
                <a:cs typeface="Simplified Arabic" panose="02020603050405020304" pitchFamily="18" charset="-78"/>
              </a:rPr>
              <a:t>نقص الفيتامين </a:t>
            </a:r>
            <a:r>
              <a:rPr lang="en-US" sz="3200" b="1" dirty="0">
                <a:latin typeface="Simplified Arabic" panose="02020603050405020304" pitchFamily="18" charset="-78"/>
                <a:ea typeface="Calibri" panose="020F0502020204030204" pitchFamily="34" charset="0"/>
                <a:cs typeface="Arial" panose="020B0604020202020204" pitchFamily="34" charset="0"/>
              </a:rPr>
              <a:t>C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3200" dirty="0">
                <a:latin typeface="Calibri" panose="020F0502020204030204" pitchFamily="34" charset="0"/>
                <a:ea typeface="Calibri" panose="020F0502020204030204" pitchFamily="34" charset="0"/>
                <a:cs typeface="Simplified Arabic" panose="02020603050405020304" pitchFamily="18" charset="-78"/>
              </a:rPr>
              <a:t>يؤدي نقص الفتيامين </a:t>
            </a:r>
            <a:r>
              <a:rPr lang="en-US" sz="3200" dirty="0">
                <a:latin typeface="Simplified Arabic" panose="02020603050405020304" pitchFamily="18" charset="-78"/>
                <a:ea typeface="Calibri" panose="020F0502020204030204" pitchFamily="34" charset="0"/>
                <a:cs typeface="Arial" panose="020B0604020202020204" pitchFamily="34" charset="0"/>
              </a:rPr>
              <a:t>C</a:t>
            </a:r>
            <a:r>
              <a:rPr lang="ar-EG" sz="3200" dirty="0">
                <a:latin typeface="Calibri" panose="020F0502020204030204" pitchFamily="34" charset="0"/>
                <a:ea typeface="Calibri" panose="020F0502020204030204" pitchFamily="34" charset="0"/>
                <a:cs typeface="Simplified Arabic" panose="02020603050405020304" pitchFamily="18" charset="-78"/>
              </a:rPr>
              <a:t> إلي حدوث نزيف بسيط تحت الجلد نتيجة تمزق جدار الأوعية الدموية الناتج عن غياب مادة الكولاجين. كما يحدث تأخير في التئام الجروح أو عدم شفائها فضلا عن حدوث فقر دم بعوز الحديد.</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354032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26511"/>
            <a:ext cx="10232836" cy="5314852"/>
          </a:xfrm>
        </p:spPr>
        <p:txBody>
          <a:bodyPr>
            <a:noAutofit/>
          </a:bodyPr>
          <a:lstStyle/>
          <a:p>
            <a:pPr marL="0" marR="0" algn="justLow" rtl="1">
              <a:lnSpc>
                <a:spcPct val="115000"/>
              </a:lnSpc>
              <a:spcBef>
                <a:spcPts val="0"/>
              </a:spcBef>
              <a:spcAft>
                <a:spcPts val="1000"/>
              </a:spcAft>
            </a:pPr>
            <a:r>
              <a:rPr lang="ar-EG" sz="2800" b="1" dirty="0">
                <a:latin typeface="Calibri" panose="020F0502020204030204" pitchFamily="34" charset="0"/>
                <a:ea typeface="Calibri" panose="020F0502020204030204" pitchFamily="34" charset="0"/>
                <a:cs typeface="Simplified Arabic" panose="02020603050405020304" pitchFamily="18" charset="-78"/>
              </a:rPr>
              <a:t>المصادر الغذائية للريبوفلافين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يعتبر اللبن ومنتجاته مثل الجبن والزبادي من أهم المصادر الغذائية للريبوفلافين.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كما أن الكبد, والكلي , واللحوم, والبض والخضرات الورقية هي مصادر غنية له</a:t>
            </a:r>
            <a:r>
              <a:rPr lang="en-US" sz="2800" dirty="0">
                <a:latin typeface="Simplified Arabic" panose="02020603050405020304" pitchFamily="18" charset="-78"/>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ونظرا لفقد الفيتامين في عملايت الطحن والأستخلاص تعمد بعض الدول في العالم إلي إضافة الريبوفلافين إلي الدقيق والحبوب.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ويتم تصنيع الريبوفلافين في الأمعاء بوسطة البكتريا المعوية</a:t>
            </a:r>
            <a:r>
              <a:rPr lang="en-US" sz="2800" dirty="0">
                <a:latin typeface="Simplified Arabic" panose="02020603050405020304" pitchFamily="18" charset="-78"/>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115000"/>
              </a:lnSpc>
              <a:spcBef>
                <a:spcPts val="0"/>
              </a:spcBef>
              <a:spcAft>
                <a:spcPts val="1000"/>
              </a:spcAft>
              <a:buNone/>
            </a:pPr>
            <a:r>
              <a:rPr lang="en-US" sz="2800" b="1" dirty="0">
                <a:latin typeface="Simplified Arabic" panose="02020603050405020304" pitchFamily="18" charset="-78"/>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421905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28270" y="958090"/>
            <a:ext cx="9769373" cy="4966721"/>
          </a:xfrm>
        </p:spPr>
        <p:txBody>
          <a:bodyPr>
            <a:noAutofit/>
          </a:bodyPr>
          <a:lstStyle/>
          <a:p>
            <a:pPr marL="0" marR="0" algn="justLow" rtl="1">
              <a:lnSpc>
                <a:spcPct val="115000"/>
              </a:lnSpc>
              <a:spcBef>
                <a:spcPts val="0"/>
              </a:spcBef>
              <a:spcAft>
                <a:spcPts val="1000"/>
              </a:spcAft>
            </a:pPr>
            <a:r>
              <a:rPr lang="ar-EG" sz="3200" b="1" dirty="0">
                <a:latin typeface="Calibri" panose="020F0502020204030204" pitchFamily="34" charset="0"/>
                <a:ea typeface="Calibri" panose="020F0502020204030204" pitchFamily="34" charset="0"/>
                <a:cs typeface="Simplified Arabic" panose="02020603050405020304" pitchFamily="18" charset="-78"/>
              </a:rPr>
              <a:t>نقض الريبوفلافين </a:t>
            </a:r>
            <a:r>
              <a:rPr lang="en-US" sz="3200" b="1" dirty="0" err="1">
                <a:latin typeface="Simplified Arabic" panose="02020603050405020304" pitchFamily="18" charset="-78"/>
                <a:ea typeface="Calibri" panose="020F0502020204030204" pitchFamily="34" charset="0"/>
                <a:cs typeface="Arial" panose="020B0604020202020204" pitchFamily="34" charset="0"/>
              </a:rPr>
              <a:t>Reboflavin</a:t>
            </a:r>
            <a:r>
              <a:rPr lang="en-US" sz="3200" b="1" dirty="0">
                <a:latin typeface="Simplified Arabic" panose="02020603050405020304" pitchFamily="18" charset="-78"/>
                <a:ea typeface="Calibri" panose="020F0502020204030204" pitchFamily="34" charset="0"/>
                <a:cs typeface="Arial" panose="020B0604020202020204" pitchFamily="34" charset="0"/>
              </a:rPr>
              <a:t> deficiency</a:t>
            </a:r>
            <a:r>
              <a:rPr lang="ar-EG" sz="3200" dirty="0">
                <a:latin typeface="Calibri" panose="020F0502020204030204" pitchFamily="34" charset="0"/>
                <a:ea typeface="Calibri" panose="020F0502020204030204" pitchFamily="34" charset="0"/>
                <a:cs typeface="Simplified Arabic" panose="02020603050405020304" pitchFamily="18"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3200" dirty="0">
                <a:latin typeface="Calibri" panose="020F0502020204030204" pitchFamily="34" charset="0"/>
                <a:ea typeface="Calibri" panose="020F0502020204030204" pitchFamily="34" charset="0"/>
                <a:cs typeface="Simplified Arabic" panose="02020603050405020304" pitchFamily="18" charset="-78"/>
              </a:rPr>
              <a:t>لم يعرف حدوث مرض نتيجة نقص الريبوفلافين, ولكن هناك مجموعة من الأعراض التي عادة ما تتصاحب مع نقص بعض المغذيات الأخرى وخاصة مجموعة فيتامين </a:t>
            </a:r>
            <a:r>
              <a:rPr lang="en-US" sz="3200" dirty="0">
                <a:latin typeface="Simplified Arabic" panose="02020603050405020304" pitchFamily="18" charset="-78"/>
                <a:ea typeface="Calibri" panose="020F0502020204030204" pitchFamily="34" charset="0"/>
                <a:cs typeface="Arial" panose="020B0604020202020204" pitchFamily="34" charset="0"/>
              </a:rPr>
              <a:t>B</a:t>
            </a:r>
            <a:r>
              <a:rPr lang="ar-EG" sz="3200" dirty="0">
                <a:latin typeface="Calibri" panose="020F0502020204030204" pitchFamily="34" charset="0"/>
                <a:ea typeface="Calibri" panose="020F0502020204030204" pitchFamily="34" charset="0"/>
                <a:cs typeface="Simplified Arabic" panose="02020603050405020304" pitchFamily="18" charset="-78"/>
              </a:rPr>
              <a:t> المركب.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3200" dirty="0">
                <a:latin typeface="Calibri" panose="020F0502020204030204" pitchFamily="34" charset="0"/>
                <a:ea typeface="Calibri" panose="020F0502020204030204" pitchFamily="34" charset="0"/>
                <a:cs typeface="Simplified Arabic" panose="02020603050405020304" pitchFamily="18" charset="-78"/>
              </a:rPr>
              <a:t>ومن الأعراض المبكرة للنقص رهاب الضوء </a:t>
            </a:r>
            <a:r>
              <a:rPr lang="en-US" sz="3200" dirty="0">
                <a:latin typeface="Simplified Arabic" panose="02020603050405020304" pitchFamily="18" charset="-78"/>
                <a:ea typeface="Calibri" panose="020F0502020204030204" pitchFamily="34" charset="0"/>
                <a:cs typeface="Arial" panose="020B0604020202020204" pitchFamily="34" charset="0"/>
              </a:rPr>
              <a:t>Photophobia</a:t>
            </a:r>
            <a:r>
              <a:rPr lang="ar-EG" sz="3200" dirty="0">
                <a:latin typeface="Calibri" panose="020F0502020204030204" pitchFamily="34" charset="0"/>
                <a:ea typeface="Calibri" panose="020F0502020204030204" pitchFamily="34" charset="0"/>
                <a:cs typeface="Simplified Arabic" panose="02020603050405020304" pitchFamily="18" charset="-78"/>
              </a:rPr>
              <a:t>, وزيادة إفراز الدموع, ونقص في حدة الأبصار, وحرقة وحك العيون والشفتين واللسان.</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173774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864297"/>
            <a:ext cx="10909241" cy="5177066"/>
          </a:xfrm>
        </p:spPr>
        <p:txBody>
          <a:bodyPr>
            <a:noAutofit/>
          </a:bodyPr>
          <a:lstStyle/>
          <a:p>
            <a:pPr marL="0" marR="0" algn="justLow" rtl="1">
              <a:lnSpc>
                <a:spcPct val="115000"/>
              </a:lnSpc>
              <a:spcBef>
                <a:spcPts val="0"/>
              </a:spcBef>
              <a:spcAft>
                <a:spcPts val="1000"/>
              </a:spcAft>
            </a:pPr>
            <a:r>
              <a:rPr lang="ar-EG" sz="2800" b="1" dirty="0">
                <a:latin typeface="Calibri" panose="020F0502020204030204" pitchFamily="34" charset="0"/>
                <a:ea typeface="Calibri" panose="020F0502020204030204" pitchFamily="34" charset="0"/>
                <a:cs typeface="Simplified Arabic" panose="02020603050405020304" pitchFamily="18" charset="-78"/>
              </a:rPr>
              <a:t>النياسين </a:t>
            </a:r>
            <a:r>
              <a:rPr lang="en-US" sz="2800" b="1" dirty="0">
                <a:latin typeface="Simplified Arabic" panose="02020603050405020304" pitchFamily="18" charset="-78"/>
                <a:ea typeface="Calibri" panose="020F0502020204030204" pitchFamily="34" charset="0"/>
                <a:cs typeface="Arial" panose="020B0604020202020204" pitchFamily="34" charset="0"/>
              </a:rPr>
              <a:t>Niacin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يعرف النياسين بالنيكوتيناميد </a:t>
            </a:r>
            <a:r>
              <a:rPr lang="en-US" sz="2800" dirty="0" err="1">
                <a:latin typeface="Simplified Arabic" panose="02020603050405020304" pitchFamily="18" charset="-78"/>
                <a:ea typeface="Calibri" panose="020F0502020204030204" pitchFamily="34" charset="0"/>
                <a:cs typeface="Arial" panose="020B0604020202020204" pitchFamily="34" charset="0"/>
              </a:rPr>
              <a:t>nicotinamide</a:t>
            </a:r>
            <a:r>
              <a:rPr lang="ar-EG" sz="2800" dirty="0">
                <a:latin typeface="Calibri" panose="020F0502020204030204" pitchFamily="34" charset="0"/>
                <a:ea typeface="Calibri" panose="020F0502020204030204" pitchFamily="34" charset="0"/>
                <a:cs typeface="Simplified Arabic" panose="02020603050405020304" pitchFamily="18" charset="-78"/>
              </a:rPr>
              <a:t> أو حمض النيكوتينك </a:t>
            </a:r>
            <a:r>
              <a:rPr lang="en-US" sz="2800" dirty="0">
                <a:latin typeface="Simplified Arabic" panose="02020603050405020304" pitchFamily="18" charset="-78"/>
                <a:ea typeface="Calibri" panose="020F0502020204030204" pitchFamily="34" charset="0"/>
                <a:cs typeface="Arial" panose="020B0604020202020204" pitchFamily="34" charset="0"/>
              </a:rPr>
              <a:t>nicotinic acid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هو مركب للتميم الأنزيمي </a:t>
            </a:r>
            <a:r>
              <a:rPr lang="en-US" sz="2800" dirty="0">
                <a:latin typeface="Simplified Arabic" panose="02020603050405020304" pitchFamily="18" charset="-78"/>
                <a:ea typeface="Calibri" panose="020F0502020204030204" pitchFamily="34" charset="0"/>
                <a:cs typeface="Arial" panose="020B0604020202020204" pitchFamily="34" charset="0"/>
              </a:rPr>
              <a:t>coenzyme</a:t>
            </a:r>
            <a:r>
              <a:rPr lang="ar-EG" sz="2800" dirty="0">
                <a:latin typeface="Calibri" panose="020F0502020204030204" pitchFamily="34" charset="0"/>
                <a:ea typeface="Calibri" panose="020F0502020204030204" pitchFamily="34" charset="0"/>
                <a:cs typeface="Simplified Arabic" panose="02020603050405020304" pitchFamily="18" charset="-78"/>
              </a:rPr>
              <a:t> ثنائي نوكليوتيد الأدينين والنيكوتيناميد </a:t>
            </a:r>
            <a:r>
              <a:rPr lang="en-US" sz="2800" dirty="0" err="1">
                <a:latin typeface="Simplified Arabic" panose="02020603050405020304" pitchFamily="18" charset="-78"/>
                <a:ea typeface="Calibri" panose="020F0502020204030204" pitchFamily="34" charset="0"/>
                <a:cs typeface="Arial" panose="020B0604020202020204" pitchFamily="34" charset="0"/>
              </a:rPr>
              <a:t>nicotinamide</a:t>
            </a:r>
            <a:r>
              <a:rPr lang="en-US" sz="2800" dirty="0">
                <a:latin typeface="Simplified Arabic" panose="02020603050405020304" pitchFamily="18" charset="-78"/>
                <a:ea typeface="Calibri" panose="020F0502020204030204" pitchFamily="34" charset="0"/>
                <a:cs typeface="Arial" panose="020B0604020202020204" pitchFamily="34" charset="0"/>
              </a:rPr>
              <a:t> adenine </a:t>
            </a:r>
            <a:r>
              <a:rPr lang="en-US" sz="2800" dirty="0" err="1">
                <a:latin typeface="Simplified Arabic" panose="02020603050405020304" pitchFamily="18" charset="-78"/>
                <a:ea typeface="Calibri" panose="020F0502020204030204" pitchFamily="34" charset="0"/>
                <a:cs typeface="Arial" panose="020B0604020202020204" pitchFamily="34" charset="0"/>
              </a:rPr>
              <a:t>diuncleotide</a:t>
            </a:r>
            <a:r>
              <a:rPr lang="en-US" sz="2800" dirty="0">
                <a:latin typeface="Simplified Arabic" panose="02020603050405020304" pitchFamily="18" charset="-78"/>
                <a:ea typeface="Calibri" panose="020F0502020204030204" pitchFamily="34" charset="0"/>
                <a:cs typeface="Arial" panose="020B0604020202020204" pitchFamily="34" charset="0"/>
              </a:rPr>
              <a:t> ( AND)</a:t>
            </a:r>
            <a:r>
              <a:rPr lang="ar-EG" sz="2800" dirty="0">
                <a:latin typeface="Calibri" panose="020F0502020204030204" pitchFamily="34" charset="0"/>
                <a:ea typeface="Calibri" panose="020F0502020204030204" pitchFamily="34" charset="0"/>
                <a:cs typeface="Simplified Arabic" panose="02020603050405020304" pitchFamily="18" charset="-78"/>
              </a:rPr>
              <a:t>, وفوسفات ثنايئي نوكيليوتيد الأدينين والنيكوتيناميد   </a:t>
            </a:r>
            <a:r>
              <a:rPr lang="en-US" sz="2800" dirty="0" err="1">
                <a:latin typeface="Simplified Arabic" panose="02020603050405020304" pitchFamily="18" charset="-78"/>
                <a:ea typeface="Calibri" panose="020F0502020204030204" pitchFamily="34" charset="0"/>
                <a:cs typeface="Arial" panose="020B0604020202020204" pitchFamily="34" charset="0"/>
              </a:rPr>
              <a:t>nicotinamide</a:t>
            </a:r>
            <a:r>
              <a:rPr lang="en-US" sz="2800" dirty="0">
                <a:latin typeface="Simplified Arabic" panose="02020603050405020304" pitchFamily="18" charset="-78"/>
                <a:ea typeface="Calibri" panose="020F0502020204030204" pitchFamily="34" charset="0"/>
                <a:cs typeface="Arial" panose="020B0604020202020204" pitchFamily="34" charset="0"/>
              </a:rPr>
              <a:t> adenine </a:t>
            </a:r>
            <a:r>
              <a:rPr lang="en-US" sz="2800" dirty="0" err="1">
                <a:latin typeface="Simplified Arabic" panose="02020603050405020304" pitchFamily="18" charset="-78"/>
                <a:ea typeface="Calibri" panose="020F0502020204030204" pitchFamily="34" charset="0"/>
                <a:cs typeface="Arial" panose="020B0604020202020204" pitchFamily="34" charset="0"/>
              </a:rPr>
              <a:t>diuncleotide</a:t>
            </a:r>
            <a:r>
              <a:rPr lang="en-US" sz="2800" dirty="0">
                <a:latin typeface="Simplified Arabic" panose="02020603050405020304" pitchFamily="18" charset="-78"/>
                <a:ea typeface="Calibri" panose="020F0502020204030204" pitchFamily="34" charset="0"/>
                <a:cs typeface="Arial" panose="020B0604020202020204" pitchFamily="34" charset="0"/>
              </a:rPr>
              <a:t> Phosphate(NADP)</a:t>
            </a:r>
            <a:r>
              <a:rPr lang="ar-EG" sz="2800" dirty="0">
                <a:latin typeface="Calibri" panose="020F0502020204030204" pitchFamily="34" charset="0"/>
                <a:ea typeface="Calibri" panose="020F0502020204030204" pitchFamily="34" charset="0"/>
                <a:cs typeface="Simplified Arabic" panose="02020603050405020304" pitchFamily="18" charset="-78"/>
              </a:rPr>
              <a:t>  في كل الخلايا</a:t>
            </a:r>
            <a:r>
              <a:rPr lang="en-US" sz="2800" dirty="0">
                <a:latin typeface="Simplified Arabic" panose="02020603050405020304" pitchFamily="18" charset="-78"/>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r>
              <a:rPr lang="ar-EG" sz="2800" dirty="0">
                <a:ea typeface="Calibri" panose="020F0502020204030204" pitchFamily="34" charset="0"/>
                <a:cs typeface="Simplified Arabic" panose="02020603050405020304" pitchFamily="18" charset="-78"/>
              </a:rPr>
              <a:t>عرف النياسين بأنه الفيتامين المانع لمرض البلاغرا </a:t>
            </a:r>
            <a:r>
              <a:rPr lang="en-US" sz="2800" dirty="0">
                <a:latin typeface="Simplified Arabic" panose="02020603050405020304" pitchFamily="18" charset="-78"/>
                <a:ea typeface="Calibri" panose="020F0502020204030204" pitchFamily="34" charset="0"/>
              </a:rPr>
              <a:t>Pellagra preventing vitamin</a:t>
            </a:r>
            <a:endParaRPr lang="en-US" sz="2800" dirty="0"/>
          </a:p>
        </p:txBody>
      </p:sp>
    </p:spTree>
    <p:extLst>
      <p:ext uri="{BB962C8B-B14F-4D97-AF65-F5344CB8AC3E}">
        <p14:creationId xmlns:p14="http://schemas.microsoft.com/office/powerpoint/2010/main" val="56118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789141"/>
            <a:ext cx="10896715" cy="5252222"/>
          </a:xfrm>
        </p:spPr>
        <p:txBody>
          <a:bodyPr>
            <a:noAutofit/>
          </a:bodyPr>
          <a:lstStyle/>
          <a:p>
            <a:pPr marL="0" marR="0" algn="justLow" rtl="1">
              <a:lnSpc>
                <a:spcPct val="115000"/>
              </a:lnSpc>
              <a:spcBef>
                <a:spcPts val="0"/>
              </a:spcBef>
              <a:spcAft>
                <a:spcPts val="1000"/>
              </a:spcAft>
            </a:pPr>
            <a:r>
              <a:rPr lang="ar-EG" sz="2800" b="1" dirty="0">
                <a:latin typeface="Calibri" panose="020F0502020204030204" pitchFamily="34" charset="0"/>
                <a:ea typeface="Calibri" panose="020F0502020204030204" pitchFamily="34" charset="0"/>
                <a:cs typeface="Simplified Arabic" panose="02020603050405020304" pitchFamily="18" charset="-78"/>
              </a:rPr>
              <a:t>وظائف النياسين </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Bef>
                <a:spcPts val="0"/>
              </a:spcBef>
              <a:spcAft>
                <a:spcPts val="1000"/>
              </a:spcAft>
              <a:buFont typeface="+mj-lt"/>
              <a:buAutoNum type="arabicParenR"/>
            </a:pPr>
            <a:r>
              <a:rPr lang="ar-EG" sz="2800" dirty="0">
                <a:latin typeface="Calibri" panose="020F0502020204030204" pitchFamily="34" charset="0"/>
                <a:ea typeface="Calibri" panose="020F0502020204030204" pitchFamily="34" charset="0"/>
                <a:cs typeface="Simplified Arabic" panose="02020603050405020304" pitchFamily="18" charset="-78"/>
              </a:rPr>
              <a:t>تحتاج كل خلايا الجسم للنياسين. ومثل الثيامين والريبوفلافين, يلعب النياسين دورا حيويا في إطلاق الطاقة من المغذيات الرئيسية</a:t>
            </a:r>
            <a:r>
              <a:rPr lang="en-US" sz="2800" dirty="0">
                <a:latin typeface="Simplified Arabic" panose="02020603050405020304" pitchFamily="18" charset="-78"/>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Bef>
                <a:spcPts val="0"/>
              </a:spcBef>
              <a:spcAft>
                <a:spcPts val="1000"/>
              </a:spcAft>
              <a:buFont typeface="+mj-lt"/>
              <a:buAutoNum type="arabicParenR"/>
            </a:pPr>
            <a:r>
              <a:rPr lang="ar-EG" sz="2800" dirty="0">
                <a:latin typeface="Calibri" panose="020F0502020204030204" pitchFamily="34" charset="0"/>
                <a:ea typeface="Calibri" panose="020F0502020204030204" pitchFamily="34" charset="0"/>
                <a:cs typeface="Simplified Arabic" panose="02020603050405020304" pitchFamily="18" charset="-78"/>
              </a:rPr>
              <a:t>يعمل النياسين كتميم إنزيمي ضروري في  عمليات الأكسدة والأختزال التي تدخل في ُإطلاق الطاقة من الكربوهيدرات والدهون, والبروتينات, حيث يعمل كمستقبل للهيدروجين.</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r>
              <a:rPr lang="ar-EG" sz="2800" dirty="0">
                <a:ea typeface="Calibri" panose="020F0502020204030204" pitchFamily="34" charset="0"/>
                <a:cs typeface="Simplified Arabic" panose="02020603050405020304" pitchFamily="18" charset="-78"/>
              </a:rPr>
              <a:t>كما يدخل في تصنيع الغليكوجين, والبروتين, والدهون , </a:t>
            </a:r>
            <a:r>
              <a:rPr lang="ar-EG" sz="2800" dirty="0" smtClean="0">
                <a:ea typeface="Calibri" panose="020F0502020204030204" pitchFamily="34" charset="0"/>
                <a:cs typeface="Simplified Arabic" panose="02020603050405020304" pitchFamily="18" charset="-78"/>
              </a:rPr>
              <a:t>والسكاريات </a:t>
            </a:r>
            <a:r>
              <a:rPr lang="ar-EG" sz="2800" dirty="0">
                <a:ea typeface="Calibri" panose="020F0502020204030204" pitchFamily="34" charset="0"/>
                <a:cs typeface="Simplified Arabic" panose="02020603050405020304" pitchFamily="18" charset="-78"/>
              </a:rPr>
              <a:t>الخماسية اللازمة لتصنيع الحموض النووية.</a:t>
            </a:r>
            <a:endParaRPr lang="en-US" sz="2800" dirty="0"/>
          </a:p>
        </p:txBody>
      </p:sp>
    </p:spTree>
    <p:extLst>
      <p:ext uri="{BB962C8B-B14F-4D97-AF65-F5344CB8AC3E}">
        <p14:creationId xmlns:p14="http://schemas.microsoft.com/office/powerpoint/2010/main" val="407924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3" y="964505"/>
            <a:ext cx="9706743" cy="5076858"/>
          </a:xfrm>
        </p:spPr>
        <p:txBody>
          <a:bodyPr>
            <a:normAutofit/>
          </a:bodyPr>
          <a:lstStyle/>
          <a:p>
            <a:pPr marL="0" marR="0" algn="justLow" rtl="1">
              <a:lnSpc>
                <a:spcPct val="115000"/>
              </a:lnSpc>
              <a:spcBef>
                <a:spcPts val="0"/>
              </a:spcBef>
              <a:spcAft>
                <a:spcPts val="1000"/>
              </a:spcAft>
            </a:pPr>
            <a:r>
              <a:rPr lang="ar-EG" sz="3200" b="1" dirty="0">
                <a:latin typeface="Calibri" panose="020F0502020204030204" pitchFamily="34" charset="0"/>
                <a:ea typeface="Calibri" panose="020F0502020204030204" pitchFamily="34" charset="0"/>
                <a:cs typeface="Simplified Arabic" panose="02020603050405020304" pitchFamily="18" charset="-78"/>
              </a:rPr>
              <a:t>المصادر الغذائية: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3200" dirty="0">
                <a:latin typeface="Calibri" panose="020F0502020204030204" pitchFamily="34" charset="0"/>
                <a:ea typeface="Calibri" panose="020F0502020204030204" pitchFamily="34" charset="0"/>
                <a:cs typeface="Simplified Arabic" panose="02020603050405020304" pitchFamily="18" charset="-78"/>
              </a:rPr>
              <a:t>اللحوم, والدواجن , والأسماك , والفول السوداني, والكبد , والبقوليات , واللبن , والبيض والتي تحتوي علي الحمض الأميني التريبتوفان الذي يتحول إلي النياسين (60 مليغرام تريبتوفان تعطي 1 ملغرام نياسين).</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305739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814193"/>
            <a:ext cx="10295466" cy="5227170"/>
          </a:xfrm>
        </p:spPr>
        <p:txBody>
          <a:bodyPr>
            <a:noAutofit/>
          </a:bodyPr>
          <a:lstStyle/>
          <a:p>
            <a:pPr marL="0" marR="0" algn="justLow" rtl="1">
              <a:lnSpc>
                <a:spcPct val="115000"/>
              </a:lnSpc>
              <a:spcBef>
                <a:spcPts val="0"/>
              </a:spcBef>
              <a:spcAft>
                <a:spcPts val="1000"/>
              </a:spcAft>
            </a:pPr>
            <a:r>
              <a:rPr lang="ar-EG" sz="3200" b="1" dirty="0">
                <a:latin typeface="Calibri" panose="020F0502020204030204" pitchFamily="34" charset="0"/>
                <a:ea typeface="Calibri" panose="020F0502020204030204" pitchFamily="34" charset="0"/>
                <a:cs typeface="Simplified Arabic" panose="02020603050405020304" pitchFamily="18" charset="-78"/>
              </a:rPr>
              <a:t>نقص النياسين </a:t>
            </a:r>
            <a:r>
              <a:rPr lang="en-US" sz="3200" b="1" dirty="0">
                <a:latin typeface="Simplified Arabic" panose="02020603050405020304" pitchFamily="18" charset="-78"/>
                <a:ea typeface="Calibri" panose="020F0502020204030204" pitchFamily="34" charset="0"/>
                <a:cs typeface="Arial" panose="020B0604020202020204" pitchFamily="34" charset="0"/>
              </a:rPr>
              <a:t>	Niacin deficiency </a:t>
            </a:r>
            <a:r>
              <a:rPr lang="ar-EG" sz="3200" dirty="0">
                <a:latin typeface="Calibri" panose="020F0502020204030204" pitchFamily="34" charset="0"/>
                <a:ea typeface="Calibri" panose="020F0502020204030204" pitchFamily="34" charset="0"/>
                <a:cs typeface="Simplified Arabic" panose="02020603050405020304" pitchFamily="18"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3200" dirty="0">
                <a:latin typeface="Calibri" panose="020F0502020204030204" pitchFamily="34" charset="0"/>
                <a:ea typeface="Calibri" panose="020F0502020204030204" pitchFamily="34" charset="0"/>
                <a:cs typeface="Simplified Arabic" panose="02020603050405020304" pitchFamily="18" charset="-78"/>
              </a:rPr>
              <a:t>تشمل الأعراض الأولية لعوز النياسين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3200" dirty="0">
                <a:latin typeface="Calibri" panose="020F0502020204030204" pitchFamily="34" charset="0"/>
                <a:ea typeface="Calibri" panose="020F0502020204030204" pitchFamily="34" charset="0"/>
                <a:cs typeface="Simplified Arabic" panose="02020603050405020304" pitchFamily="18" charset="-78"/>
              </a:rPr>
              <a:t>ضعف العضلات, وفقدان الشهية, وعسر الهضم, والطفح الجلدي.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3200" dirty="0">
                <a:latin typeface="Calibri" panose="020F0502020204030204" pitchFamily="34" charset="0"/>
                <a:ea typeface="Calibri" panose="020F0502020204030204" pitchFamily="34" charset="0"/>
                <a:cs typeface="Simplified Arabic" panose="02020603050405020304" pitchFamily="18" charset="-78"/>
              </a:rPr>
              <a:t>ويؤدي نقص الشديد إلي مرض البلاغرا </a:t>
            </a:r>
            <a:r>
              <a:rPr lang="en-US" sz="3200" dirty="0">
                <a:latin typeface="Simplified Arabic" panose="02020603050405020304" pitchFamily="18" charset="-78"/>
                <a:ea typeface="Calibri" panose="020F0502020204030204" pitchFamily="34" charset="0"/>
                <a:cs typeface="Arial" panose="020B0604020202020204" pitchFamily="34" charset="0"/>
              </a:rPr>
              <a:t>pellagra</a:t>
            </a:r>
            <a:r>
              <a:rPr lang="ar-EG" sz="3200" dirty="0">
                <a:latin typeface="Calibri" panose="020F0502020204030204" pitchFamily="34" charset="0"/>
                <a:ea typeface="Calibri" panose="020F0502020204030204" pitchFamily="34" charset="0"/>
                <a:cs typeface="Simplified Arabic" panose="02020603050405020304" pitchFamily="18" charset="-78"/>
              </a:rPr>
              <a:t> وتظهر أعراضه علي الجلد علي شكل التهابات جلدية وإسهال في القناة الهضمية واكتئاب وتلف في الجهاز العصبي المركزي, والذي يسبب الوفاة في النهاية إذا لم تعالج.</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127154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832003" cy="668055"/>
          </a:xfrm>
        </p:spPr>
        <p:txBody>
          <a:bodyPr>
            <a:normAutofit fontScale="90000"/>
          </a:bodyPr>
          <a:lstStyle/>
          <a:p>
            <a:pPr algn="r" rtl="1"/>
            <a:r>
              <a:rPr lang="ar-EG" b="1" dirty="0">
                <a:solidFill>
                  <a:schemeClr val="tx1"/>
                </a:solidFill>
                <a:latin typeface="Calibri" panose="020F0502020204030204" pitchFamily="34" charset="0"/>
                <a:ea typeface="Calibri" panose="020F0502020204030204" pitchFamily="34" charset="0"/>
                <a:cs typeface="Simplified Arabic" panose="02020603050405020304" pitchFamily="18" charset="-78"/>
              </a:rPr>
              <a:t>الفيتامينات الواقية من فقر الدم </a:t>
            </a:r>
            <a:r>
              <a:rPr lang="en-US" b="1" dirty="0">
                <a:solidFill>
                  <a:schemeClr val="tx1"/>
                </a:solidFill>
                <a:latin typeface="Simplified Arabic" panose="02020603050405020304" pitchFamily="18" charset="-78"/>
                <a:ea typeface="Calibri" panose="020F0502020204030204" pitchFamily="34" charset="0"/>
                <a:cs typeface="Arial" panose="020B0604020202020204" pitchFamily="34" charset="0"/>
              </a:rPr>
              <a:t>Anemia preventing – vitamins</a:t>
            </a:r>
            <a:r>
              <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rPr>
              <a:t/>
            </a:r>
            <a:br>
              <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rPr>
            </a:br>
            <a:endParaRPr lang="en-US" dirty="0">
              <a:solidFill>
                <a:schemeClr val="tx1"/>
              </a:solidFill>
            </a:endParaRPr>
          </a:p>
        </p:txBody>
      </p:sp>
      <p:sp>
        <p:nvSpPr>
          <p:cNvPr id="3" name="Content Placeholder 2"/>
          <p:cNvSpPr>
            <a:spLocks noGrp="1"/>
          </p:cNvSpPr>
          <p:nvPr>
            <p:ph idx="1"/>
          </p:nvPr>
        </p:nvSpPr>
        <p:spPr>
          <a:xfrm>
            <a:off x="677333" y="1390389"/>
            <a:ext cx="10946820" cy="4997885"/>
          </a:xfrm>
        </p:spPr>
        <p:txBody>
          <a:bodyPr>
            <a:noAutofit/>
          </a:bodyPr>
          <a:lstStyle/>
          <a:p>
            <a:pPr marL="0" marR="0" algn="justLow" rtl="1">
              <a:lnSpc>
                <a:spcPct val="115000"/>
              </a:lnSpc>
              <a:spcBef>
                <a:spcPts val="0"/>
              </a:spcBef>
              <a:spcAft>
                <a:spcPts val="1000"/>
              </a:spcAft>
            </a:pPr>
            <a:r>
              <a:rPr lang="ar-EG" sz="3600" b="1" dirty="0" smtClean="0">
                <a:latin typeface="Calibri" panose="020F0502020204030204" pitchFamily="34" charset="0"/>
                <a:ea typeface="Calibri" panose="020F0502020204030204" pitchFamily="34" charset="0"/>
                <a:cs typeface="Simplified Arabic" panose="02020603050405020304" pitchFamily="18" charset="-78"/>
              </a:rPr>
              <a:t>الفولات </a:t>
            </a:r>
            <a:r>
              <a:rPr lang="en-US" sz="3600" b="1" dirty="0">
                <a:latin typeface="Simplified Arabic" panose="02020603050405020304" pitchFamily="18" charset="-78"/>
                <a:ea typeface="Calibri" panose="020F0502020204030204" pitchFamily="34" charset="0"/>
                <a:cs typeface="Arial" panose="020B0604020202020204" pitchFamily="34" charset="0"/>
              </a:rPr>
              <a:t>folate</a:t>
            </a:r>
            <a:r>
              <a:rPr lang="ar-EG" sz="3600" b="1" dirty="0">
                <a:latin typeface="Calibri" panose="020F0502020204030204" pitchFamily="34" charset="0"/>
                <a:ea typeface="Calibri" panose="020F0502020204030204" pitchFamily="34" charset="0"/>
                <a:cs typeface="Simplified Arabic" panose="02020603050405020304" pitchFamily="18" charset="-78"/>
              </a:rPr>
              <a:t>  </a:t>
            </a:r>
            <a:r>
              <a:rPr lang="ar-EG" sz="2000" b="1" dirty="0">
                <a:latin typeface="Calibri" panose="020F0502020204030204" pitchFamily="34" charset="0"/>
                <a:ea typeface="Calibri" panose="020F0502020204030204" pitchFamily="34" charset="0"/>
                <a:cs typeface="Simplified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000" dirty="0">
                <a:latin typeface="Calibri" panose="020F0502020204030204" pitchFamily="34" charset="0"/>
                <a:ea typeface="Calibri" panose="020F0502020204030204" pitchFamily="34" charset="0"/>
                <a:cs typeface="Simplified Arabic" panose="02020603050405020304" pitchFamily="18" charset="-78"/>
              </a:rPr>
              <a:t>وقد استخلص من الخضروات الورقية الخضراء مثل السبانج, ولذلك أطلق عليه حمض الفوليك حيث أنه يعني ورقة الشجر.</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000" b="1" dirty="0">
                <a:latin typeface="Calibri" panose="020F0502020204030204" pitchFamily="34" charset="0"/>
                <a:ea typeface="Calibri" panose="020F0502020204030204" pitchFamily="34" charset="0"/>
                <a:cs typeface="Simplified Arabic" panose="02020603050405020304" pitchFamily="18" charset="-78"/>
              </a:rPr>
              <a:t>وظائف الفولات </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Bef>
                <a:spcPts val="0"/>
              </a:spcBef>
              <a:spcAft>
                <a:spcPts val="1000"/>
              </a:spcAft>
              <a:buFont typeface="+mj-lt"/>
              <a:buAutoNum type="arabicParenR"/>
            </a:pPr>
            <a:r>
              <a:rPr lang="ar-EG" sz="2000" dirty="0">
                <a:latin typeface="Calibri" panose="020F0502020204030204" pitchFamily="34" charset="0"/>
                <a:ea typeface="Calibri" panose="020F0502020204030204" pitchFamily="34" charset="0"/>
                <a:cs typeface="Simplified Arabic" panose="02020603050405020304" pitchFamily="18" charset="-78"/>
              </a:rPr>
              <a:t>يعمل حمض الفوليك كتعميم أنزيم </a:t>
            </a:r>
            <a:r>
              <a:rPr lang="en-US" sz="2000" dirty="0">
                <a:latin typeface="Simplified Arabic" panose="02020603050405020304" pitchFamily="18" charset="-78"/>
                <a:ea typeface="Calibri" panose="020F0502020204030204" pitchFamily="34" charset="0"/>
                <a:cs typeface="Arial" panose="020B0604020202020204" pitchFamily="34" charset="0"/>
              </a:rPr>
              <a:t>coenzyme </a:t>
            </a:r>
            <a:r>
              <a:rPr lang="ar-EG" sz="2000" dirty="0">
                <a:latin typeface="Calibri" panose="020F0502020204030204" pitchFamily="34" charset="0"/>
                <a:ea typeface="Calibri" panose="020F0502020204030204" pitchFamily="34" charset="0"/>
                <a:cs typeface="Simplified Arabic" panose="02020603050405020304" pitchFamily="18" charset="-78"/>
              </a:rPr>
              <a:t> في نقل ذرة كربون واحدة مثل الميثيل  من مادة إلي أخري, ومثال ذلك تكوين الحموض الأمينية مثل الميتيونين وتكوين الكولين من مادته الطليعية وتصنيع الحمض الأميني الهستيدين.</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Bef>
                <a:spcPts val="0"/>
              </a:spcBef>
              <a:spcAft>
                <a:spcPts val="1000"/>
              </a:spcAft>
              <a:buFont typeface="+mj-lt"/>
              <a:buAutoNum type="arabicParenR"/>
            </a:pPr>
            <a:r>
              <a:rPr lang="en-US" sz="2000" dirty="0">
                <a:latin typeface="Simplified Arabic" panose="02020603050405020304" pitchFamily="18" charset="-78"/>
                <a:ea typeface="Calibri" panose="020F0502020204030204" pitchFamily="34" charset="0"/>
                <a:cs typeface="Arial" panose="020B0604020202020204" pitchFamily="34" charset="0"/>
              </a:rPr>
              <a:t> </a:t>
            </a:r>
            <a:r>
              <a:rPr lang="ar-EG" sz="2000" dirty="0">
                <a:latin typeface="Simplified Arabic" panose="02020603050405020304" pitchFamily="18" charset="-78"/>
                <a:ea typeface="Calibri" panose="020F0502020204030204" pitchFamily="34" charset="0"/>
                <a:cs typeface="Arial" panose="020B0604020202020204" pitchFamily="34" charset="0"/>
              </a:rPr>
              <a:t>حمض الفوليك كتميم أنزيمي له دور هام في تصنيع بعض المركبات الضرورية مثل البروينات والبيريمدينات التي تستخدم لتكوين الحموض النورية الضرورية لأنقسام الخلية, وتبعا لذلك تكون الفولات ضرورية عندما يكون هناك انقسام سريع للخلايا أثناء فترة النمو.</a:t>
            </a:r>
            <a:endParaRPr lang="en-US" sz="16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Bef>
                <a:spcPts val="0"/>
              </a:spcBef>
              <a:spcAft>
                <a:spcPts val="1000"/>
              </a:spcAft>
              <a:buFont typeface="+mj-lt"/>
              <a:buAutoNum type="arabicParenR"/>
            </a:pPr>
            <a:r>
              <a:rPr lang="ar-EG" sz="2000" dirty="0">
                <a:latin typeface="Calibri" panose="020F0502020204030204" pitchFamily="34" charset="0"/>
                <a:ea typeface="Calibri" panose="020F0502020204030204" pitchFamily="34" charset="0"/>
                <a:cs typeface="Simplified Arabic" panose="02020603050405020304" pitchFamily="18" charset="-78"/>
              </a:rPr>
              <a:t>تكوين كريات الدم الحمراء, وتجديد الخلايا المبطنة للقناة الهضمية. كذلك يحتاج إلي حمض الفوليك في تصنيع البورفيرين من الهيموغلوبين وفي أستقلاب الحموض الدهنية الطويلة السلسلة في المخ والحمض الأميني الفيتل الأنين إلي تيروزين.</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235246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marR="0" algn="justLow" rtl="1">
              <a:lnSpc>
                <a:spcPct val="115000"/>
              </a:lnSpc>
              <a:spcBef>
                <a:spcPts val="0"/>
              </a:spcBef>
              <a:spcAft>
                <a:spcPts val="1000"/>
              </a:spcAft>
            </a:pPr>
            <a:r>
              <a:rPr lang="ar-EG" sz="2800" b="1" dirty="0">
                <a:latin typeface="Calibri" panose="020F0502020204030204" pitchFamily="34" charset="0"/>
                <a:ea typeface="Calibri" panose="020F0502020204030204" pitchFamily="34" charset="0"/>
                <a:cs typeface="Simplified Arabic" panose="02020603050405020304" pitchFamily="18" charset="-78"/>
              </a:rPr>
              <a:t>المصادر الغذائية :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15000"/>
              </a:lnSpc>
              <a:spcBef>
                <a:spcPts val="0"/>
              </a:spcBef>
              <a:spcAft>
                <a:spcPts val="1000"/>
              </a:spcAft>
            </a:pPr>
            <a:r>
              <a:rPr lang="ar-EG" sz="2800" dirty="0">
                <a:latin typeface="Calibri" panose="020F0502020204030204" pitchFamily="34" charset="0"/>
                <a:ea typeface="Calibri" panose="020F0502020204030204" pitchFamily="34" charset="0"/>
                <a:cs typeface="Simplified Arabic" panose="02020603050405020304" pitchFamily="18" charset="-78"/>
              </a:rPr>
              <a:t>تنتشر الفولات في الأغذية وأفضل مصادرها الكبد, وحبوب اللوبيا والفاصوليا, والخضروات الورقية الطازجة الداكنة الخضرة وخاصة السبانخ والبروكلي. كما أن هناك مصادر جيدة للفولات منها للحم البقري, البطاطس , الخبز الكامل, والحبوب المجففة.</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210755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TotalTime>
  <Words>1367</Words>
  <Application>Microsoft Office PowerPoint</Application>
  <PresentationFormat>Custom</PresentationFormat>
  <Paragraphs>68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قيتامين B2 الريبوفلافين Riboflavin   </vt:lpstr>
      <vt:lpstr>PowerPoint Presentation</vt:lpstr>
      <vt:lpstr>PowerPoint Presentation</vt:lpstr>
      <vt:lpstr>PowerPoint Presentation</vt:lpstr>
      <vt:lpstr>PowerPoint Presentation</vt:lpstr>
      <vt:lpstr>PowerPoint Presentation</vt:lpstr>
      <vt:lpstr>PowerPoint Presentation</vt:lpstr>
      <vt:lpstr>الفيتامينات الواقية من فقر الدم Anemia preventing – vitamins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قيتامين B2 الريبوفلافين Riboflavin</dc:title>
  <dc:creator>RODINA</dc:creator>
  <cp:lastModifiedBy>Mohamed</cp:lastModifiedBy>
  <cp:revision>5</cp:revision>
  <dcterms:created xsi:type="dcterms:W3CDTF">2015-03-25T23:09:51Z</dcterms:created>
  <dcterms:modified xsi:type="dcterms:W3CDTF">2016-04-14T17:33:06Z</dcterms:modified>
</cp:coreProperties>
</file>